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53"/>
  </p:notesMasterIdLst>
  <p:handoutMasterIdLst>
    <p:handoutMasterId r:id="rId54"/>
  </p:handoutMasterIdLst>
  <p:sldIdLst>
    <p:sldId id="410" r:id="rId5"/>
    <p:sldId id="383" r:id="rId6"/>
    <p:sldId id="409" r:id="rId7"/>
    <p:sldId id="389" r:id="rId8"/>
    <p:sldId id="423" r:id="rId9"/>
    <p:sldId id="417" r:id="rId10"/>
    <p:sldId id="397" r:id="rId11"/>
    <p:sldId id="418" r:id="rId12"/>
    <p:sldId id="416" r:id="rId13"/>
    <p:sldId id="408" r:id="rId14"/>
    <p:sldId id="419" r:id="rId15"/>
    <p:sldId id="420" r:id="rId16"/>
    <p:sldId id="421" r:id="rId17"/>
    <p:sldId id="422" r:id="rId18"/>
    <p:sldId id="424" r:id="rId19"/>
    <p:sldId id="425" r:id="rId20"/>
    <p:sldId id="426" r:id="rId21"/>
    <p:sldId id="407" r:id="rId22"/>
    <p:sldId id="428" r:id="rId23"/>
    <p:sldId id="427" r:id="rId24"/>
    <p:sldId id="436" r:id="rId25"/>
    <p:sldId id="430" r:id="rId26"/>
    <p:sldId id="431" r:id="rId27"/>
    <p:sldId id="432" r:id="rId28"/>
    <p:sldId id="435" r:id="rId29"/>
    <p:sldId id="433" r:id="rId30"/>
    <p:sldId id="434" r:id="rId31"/>
    <p:sldId id="429" r:id="rId32"/>
    <p:sldId id="438" r:id="rId33"/>
    <p:sldId id="440" r:id="rId34"/>
    <p:sldId id="439" r:id="rId35"/>
    <p:sldId id="443" r:id="rId36"/>
    <p:sldId id="437" r:id="rId37"/>
    <p:sldId id="441" r:id="rId38"/>
    <p:sldId id="442" r:id="rId39"/>
    <p:sldId id="444" r:id="rId40"/>
    <p:sldId id="445" r:id="rId41"/>
    <p:sldId id="446" r:id="rId42"/>
    <p:sldId id="447" r:id="rId43"/>
    <p:sldId id="448" r:id="rId44"/>
    <p:sldId id="449" r:id="rId45"/>
    <p:sldId id="450" r:id="rId46"/>
    <p:sldId id="451" r:id="rId47"/>
    <p:sldId id="452" r:id="rId48"/>
    <p:sldId id="453" r:id="rId49"/>
    <p:sldId id="454" r:id="rId50"/>
    <p:sldId id="455" r:id="rId51"/>
    <p:sldId id="398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327" autoAdjust="0"/>
  </p:normalViewPr>
  <p:slideViewPr>
    <p:cSldViewPr snapToGrid="0">
      <p:cViewPr varScale="1">
        <p:scale>
          <a:sx n="78" d="100"/>
          <a:sy n="78" d="100"/>
        </p:scale>
        <p:origin x="87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9" d="100"/>
        <a:sy n="99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1F8D69-37F0-447B-BD8F-2F84FF163611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3D2B9FD7-A9D8-46D0-8E2D-9218C5338D94}">
      <dgm:prSet custT="1"/>
      <dgm:spPr/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 dirty="0">
              <a:solidFill>
                <a:prstClr val="white"/>
              </a:solidFill>
              <a:latin typeface="LuzSans-Book"/>
              <a:ea typeface="+mn-ea"/>
              <a:cs typeface="+mn-cs"/>
            </a:rPr>
            <a:t>Вовед 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gm:t>
    </dgm:pt>
    <dgm:pt modelId="{53E4B808-568A-4B98-A624-74B749D6E939}" type="parTrans" cxnId="{04611193-EB29-4783-8512-4EDA77B79842}">
      <dgm:prSet/>
      <dgm:spPr/>
      <dgm:t>
        <a:bodyPr/>
        <a:lstStyle/>
        <a:p>
          <a:endParaRPr lang="en-US"/>
        </a:p>
      </dgm:t>
    </dgm:pt>
    <dgm:pt modelId="{8576EA4E-A6EF-493F-888F-939E62FD80C4}" type="sibTrans" cxnId="{04611193-EB29-4783-8512-4EDA77B79842}">
      <dgm:prSet/>
      <dgm:spPr/>
      <dgm:t>
        <a:bodyPr/>
        <a:lstStyle/>
        <a:p>
          <a:endParaRPr lang="en-US"/>
        </a:p>
      </dgm:t>
    </dgm:pt>
    <dgm:pt modelId="{5AA10ACF-9D91-4EB9-A3B8-0AB50F2C02B9}">
      <dgm:prSet custT="1"/>
      <dgm:spPr/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 dirty="0">
              <a:solidFill>
                <a:prstClr val="white"/>
              </a:solidFill>
              <a:latin typeface="LuzSans-Book"/>
              <a:ea typeface="+mn-ea"/>
              <a:cs typeface="+mn-cs"/>
            </a:rPr>
            <a:t>Цел на обуката 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gm:t>
    </dgm:pt>
    <dgm:pt modelId="{F17B63DC-C5EA-4C67-A220-CBD7F9F6E828}" type="parTrans" cxnId="{75CD9E0E-B704-4561-BB00-5D22D39D7849}">
      <dgm:prSet/>
      <dgm:spPr/>
      <dgm:t>
        <a:bodyPr/>
        <a:lstStyle/>
        <a:p>
          <a:endParaRPr lang="en-US"/>
        </a:p>
      </dgm:t>
    </dgm:pt>
    <dgm:pt modelId="{D479BCF8-82DB-4A93-9E6A-B9680BA75A66}" type="sibTrans" cxnId="{75CD9E0E-B704-4561-BB00-5D22D39D7849}">
      <dgm:prSet/>
      <dgm:spPr/>
      <dgm:t>
        <a:bodyPr/>
        <a:lstStyle/>
        <a:p>
          <a:endParaRPr lang="en-US"/>
        </a:p>
      </dgm:t>
    </dgm:pt>
    <dgm:pt modelId="{E6A0E421-611B-4764-BF64-1ABACB5FDB62}">
      <dgm:prSet custT="1"/>
      <dgm:spPr/>
      <dgm:t>
        <a:bodyPr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 dirty="0">
              <a:solidFill>
                <a:prstClr val="white"/>
              </a:solidFill>
              <a:latin typeface="LuzSans-Book"/>
              <a:ea typeface="+mn-ea"/>
              <a:cs typeface="+mn-cs"/>
            </a:rPr>
            <a:t>Што е зелена транзиција? 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gm:t>
    </dgm:pt>
    <dgm:pt modelId="{BAF1D7E6-A625-4347-A6E3-981BCF98C2CD}" type="parTrans" cxnId="{50D1BCD5-69DD-4A93-B522-B09FAB9BB78B}">
      <dgm:prSet/>
      <dgm:spPr/>
      <dgm:t>
        <a:bodyPr/>
        <a:lstStyle/>
        <a:p>
          <a:endParaRPr lang="en-US"/>
        </a:p>
      </dgm:t>
    </dgm:pt>
    <dgm:pt modelId="{23D22DA9-965F-454E-AE07-D143E6B6F110}" type="sibTrans" cxnId="{50D1BCD5-69DD-4A93-B522-B09FAB9BB78B}">
      <dgm:prSet/>
      <dgm:spPr/>
      <dgm:t>
        <a:bodyPr/>
        <a:lstStyle/>
        <a:p>
          <a:endParaRPr lang="en-US"/>
        </a:p>
      </dgm:t>
    </dgm:pt>
    <dgm:pt modelId="{9D0AA7B1-5C1E-41A2-BC85-E3BF8E69F7CA}">
      <dgm:prSet custT="1"/>
      <dgm:spPr>
        <a:solidFill>
          <a:srgbClr val="E97132">
            <a:hueOff val="0"/>
            <a:satOff val="0"/>
            <a:lumOff val="0"/>
            <a:alphaOff val="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080" tIns="0" rIns="190080" bIns="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 dirty="0">
              <a:solidFill>
                <a:prstClr val="white"/>
              </a:solidFill>
              <a:latin typeface="LuzSans-Book"/>
              <a:ea typeface="+mn-ea"/>
              <a:cs typeface="+mn-cs"/>
            </a:rPr>
            <a:t>Што е Зелен договор на ЕУ?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gm:t>
    </dgm:pt>
    <dgm:pt modelId="{065D2398-8FE7-41B2-8982-C444010EAA58}" type="parTrans" cxnId="{0E03C242-A980-474C-888E-C3966E4DD26B}">
      <dgm:prSet/>
      <dgm:spPr/>
      <dgm:t>
        <a:bodyPr/>
        <a:lstStyle/>
        <a:p>
          <a:endParaRPr lang="en-US"/>
        </a:p>
      </dgm:t>
    </dgm:pt>
    <dgm:pt modelId="{E40913D8-12F7-459B-ACE5-4D4ACF6DFBDF}" type="sibTrans" cxnId="{0E03C242-A980-474C-888E-C3966E4DD26B}">
      <dgm:prSet/>
      <dgm:spPr/>
      <dgm:t>
        <a:bodyPr/>
        <a:lstStyle/>
        <a:p>
          <a:endParaRPr lang="en-US"/>
        </a:p>
      </dgm:t>
    </dgm:pt>
    <dgm:pt modelId="{4B8BCE08-E30D-4CE5-B63D-A79728EBFFA0}">
      <dgm:prSet custT="1"/>
      <dgm:spPr>
        <a:solidFill>
          <a:srgbClr val="E97132">
            <a:hueOff val="0"/>
            <a:satOff val="0"/>
            <a:lumOff val="0"/>
            <a:alphaOff val="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190080" tIns="0" rIns="190080" bIns="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 dirty="0">
              <a:solidFill>
                <a:prstClr val="white"/>
              </a:solidFill>
              <a:latin typeface="LuzSans-Book"/>
              <a:ea typeface="+mn-ea"/>
              <a:cs typeface="+mn-cs"/>
            </a:rPr>
            <a:t>Изградба на одржливи урбани системи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gm:t>
    </dgm:pt>
    <dgm:pt modelId="{520C5302-B74B-4783-BC66-DA4EA00EDE03}" type="parTrans" cxnId="{53808CC6-9E89-427C-9333-8619C3D8516B}">
      <dgm:prSet/>
      <dgm:spPr/>
      <dgm:t>
        <a:bodyPr/>
        <a:lstStyle/>
        <a:p>
          <a:endParaRPr lang="en-US"/>
        </a:p>
      </dgm:t>
    </dgm:pt>
    <dgm:pt modelId="{3D6C6A8E-B67D-42ED-BCA7-893BB58BE71C}" type="sibTrans" cxnId="{53808CC6-9E89-427C-9333-8619C3D8516B}">
      <dgm:prSet/>
      <dgm:spPr/>
      <dgm:t>
        <a:bodyPr/>
        <a:lstStyle/>
        <a:p>
          <a:endParaRPr lang="en-US"/>
        </a:p>
      </dgm:t>
    </dgm:pt>
    <dgm:pt modelId="{0454CB9F-0031-4022-884E-2A53F8B89F5E}">
      <dgm:prSet custT="1"/>
      <dgm:spPr/>
      <dgm:t>
        <a:bodyPr/>
        <a:lstStyle/>
        <a:p>
          <a:r>
            <a:rPr lang="mk-MK" sz="1600" b="1" i="0"/>
            <a:t>Локални климатски политики и акциски планови</a:t>
          </a:r>
          <a:endParaRPr lang="en-US" sz="1600"/>
        </a:p>
      </dgm:t>
    </dgm:pt>
    <dgm:pt modelId="{EE682583-BBF0-4CF1-A5A0-5BFE64BDDAC4}" type="parTrans" cxnId="{24972AEB-39B0-4DD2-A790-A90E90F94D11}">
      <dgm:prSet/>
      <dgm:spPr/>
      <dgm:t>
        <a:bodyPr/>
        <a:lstStyle/>
        <a:p>
          <a:endParaRPr lang="en-US"/>
        </a:p>
      </dgm:t>
    </dgm:pt>
    <dgm:pt modelId="{197B7EE0-918D-48AB-8D89-5459E7790C99}" type="sibTrans" cxnId="{24972AEB-39B0-4DD2-A790-A90E90F94D11}">
      <dgm:prSet/>
      <dgm:spPr/>
      <dgm:t>
        <a:bodyPr/>
        <a:lstStyle/>
        <a:p>
          <a:endParaRPr lang="en-US"/>
        </a:p>
      </dgm:t>
    </dgm:pt>
    <dgm:pt modelId="{EBC2BA30-F1D7-4BDB-A9BD-ECA3ECC03C49}" type="pres">
      <dgm:prSet presAssocID="{2A1F8D69-37F0-447B-BD8F-2F84FF163611}" presName="linear" presStyleCnt="0">
        <dgm:presLayoutVars>
          <dgm:dir/>
          <dgm:animLvl val="lvl"/>
          <dgm:resizeHandles val="exact"/>
        </dgm:presLayoutVars>
      </dgm:prSet>
      <dgm:spPr/>
    </dgm:pt>
    <dgm:pt modelId="{5AB20895-6E1F-4969-91CF-AE3A611073CC}" type="pres">
      <dgm:prSet presAssocID="{3D2B9FD7-A9D8-46D0-8E2D-9218C5338D94}" presName="parentLin" presStyleCnt="0"/>
      <dgm:spPr/>
    </dgm:pt>
    <dgm:pt modelId="{372140AE-B182-460D-A8EF-BA14A4DC4EE5}" type="pres">
      <dgm:prSet presAssocID="{3D2B9FD7-A9D8-46D0-8E2D-9218C5338D94}" presName="parentLeftMargin" presStyleLbl="node1" presStyleIdx="0" presStyleCnt="6"/>
      <dgm:spPr/>
    </dgm:pt>
    <dgm:pt modelId="{0EF7CCE0-1FE1-4961-B2B1-35676DF906DC}" type="pres">
      <dgm:prSet presAssocID="{3D2B9FD7-A9D8-46D0-8E2D-9218C5338D9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FE551258-8E9A-4E87-9DFA-E05382B03BEF}" type="pres">
      <dgm:prSet presAssocID="{3D2B9FD7-A9D8-46D0-8E2D-9218C5338D94}" presName="negativeSpace" presStyleCnt="0"/>
      <dgm:spPr/>
    </dgm:pt>
    <dgm:pt modelId="{F66DD667-3D8A-40D3-88B4-02079DBD707E}" type="pres">
      <dgm:prSet presAssocID="{3D2B9FD7-A9D8-46D0-8E2D-9218C5338D94}" presName="childText" presStyleLbl="conFgAcc1" presStyleIdx="0" presStyleCnt="6">
        <dgm:presLayoutVars>
          <dgm:bulletEnabled val="1"/>
        </dgm:presLayoutVars>
      </dgm:prSet>
      <dgm:spPr/>
    </dgm:pt>
    <dgm:pt modelId="{5BB9D18A-A63C-4B87-90F9-36624167D7CF}" type="pres">
      <dgm:prSet presAssocID="{8576EA4E-A6EF-493F-888F-939E62FD80C4}" presName="spaceBetweenRectangles" presStyleCnt="0"/>
      <dgm:spPr/>
    </dgm:pt>
    <dgm:pt modelId="{19AAF14A-DEA0-4487-A16C-43F72042A27F}" type="pres">
      <dgm:prSet presAssocID="{5AA10ACF-9D91-4EB9-A3B8-0AB50F2C02B9}" presName="parentLin" presStyleCnt="0"/>
      <dgm:spPr/>
    </dgm:pt>
    <dgm:pt modelId="{392CA14E-5628-420E-87BB-1A835B19A255}" type="pres">
      <dgm:prSet presAssocID="{5AA10ACF-9D91-4EB9-A3B8-0AB50F2C02B9}" presName="parentLeftMargin" presStyleLbl="node1" presStyleIdx="0" presStyleCnt="6"/>
      <dgm:spPr/>
    </dgm:pt>
    <dgm:pt modelId="{7CDFB0C0-ACAC-4FAE-A711-4F001EC93FAC}" type="pres">
      <dgm:prSet presAssocID="{5AA10ACF-9D91-4EB9-A3B8-0AB50F2C02B9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4A6B9C17-E298-46FE-89DB-5BD068D71E14}" type="pres">
      <dgm:prSet presAssocID="{5AA10ACF-9D91-4EB9-A3B8-0AB50F2C02B9}" presName="negativeSpace" presStyleCnt="0"/>
      <dgm:spPr/>
    </dgm:pt>
    <dgm:pt modelId="{F26539B6-3309-407B-AC37-51814B9F6923}" type="pres">
      <dgm:prSet presAssocID="{5AA10ACF-9D91-4EB9-A3B8-0AB50F2C02B9}" presName="childText" presStyleLbl="conFgAcc1" presStyleIdx="1" presStyleCnt="6">
        <dgm:presLayoutVars>
          <dgm:bulletEnabled val="1"/>
        </dgm:presLayoutVars>
      </dgm:prSet>
      <dgm:spPr/>
    </dgm:pt>
    <dgm:pt modelId="{9EDCA1C0-3E41-4761-BA74-4168BC93E077}" type="pres">
      <dgm:prSet presAssocID="{D479BCF8-82DB-4A93-9E6A-B9680BA75A66}" presName="spaceBetweenRectangles" presStyleCnt="0"/>
      <dgm:spPr/>
    </dgm:pt>
    <dgm:pt modelId="{6ADD19A0-5946-44AA-AADB-2401CC289E10}" type="pres">
      <dgm:prSet presAssocID="{E6A0E421-611B-4764-BF64-1ABACB5FDB62}" presName="parentLin" presStyleCnt="0"/>
      <dgm:spPr/>
    </dgm:pt>
    <dgm:pt modelId="{DB74FD16-485E-49EE-A357-5EC6C048F0A3}" type="pres">
      <dgm:prSet presAssocID="{E6A0E421-611B-4764-BF64-1ABACB5FDB62}" presName="parentLeftMargin" presStyleLbl="node1" presStyleIdx="1" presStyleCnt="6"/>
      <dgm:spPr/>
    </dgm:pt>
    <dgm:pt modelId="{7E630EF7-F6DF-4263-BCED-0E59294ADB48}" type="pres">
      <dgm:prSet presAssocID="{E6A0E421-611B-4764-BF64-1ABACB5FDB6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102C5A2-5C69-46E0-85CE-042DD8E2FD1B}" type="pres">
      <dgm:prSet presAssocID="{E6A0E421-611B-4764-BF64-1ABACB5FDB62}" presName="negativeSpace" presStyleCnt="0"/>
      <dgm:spPr/>
    </dgm:pt>
    <dgm:pt modelId="{71EE383D-D587-4560-8B3F-BB7CE80EDE54}" type="pres">
      <dgm:prSet presAssocID="{E6A0E421-611B-4764-BF64-1ABACB5FDB62}" presName="childText" presStyleLbl="conFgAcc1" presStyleIdx="2" presStyleCnt="6">
        <dgm:presLayoutVars>
          <dgm:bulletEnabled val="1"/>
        </dgm:presLayoutVars>
      </dgm:prSet>
      <dgm:spPr/>
    </dgm:pt>
    <dgm:pt modelId="{645FD2CE-4325-4CEE-B0DF-8A368AC6E4AB}" type="pres">
      <dgm:prSet presAssocID="{23D22DA9-965F-454E-AE07-D143E6B6F110}" presName="spaceBetweenRectangles" presStyleCnt="0"/>
      <dgm:spPr/>
    </dgm:pt>
    <dgm:pt modelId="{6CA27490-D96A-4A1D-8562-C69DCB9D7602}" type="pres">
      <dgm:prSet presAssocID="{9D0AA7B1-5C1E-41A2-BC85-E3BF8E69F7CA}" presName="parentLin" presStyleCnt="0"/>
      <dgm:spPr/>
    </dgm:pt>
    <dgm:pt modelId="{D353991D-E7E4-4167-8E42-C21E4AA27671}" type="pres">
      <dgm:prSet presAssocID="{9D0AA7B1-5C1E-41A2-BC85-E3BF8E69F7CA}" presName="parentLeftMargin" presStyleLbl="node1" presStyleIdx="2" presStyleCnt="6"/>
      <dgm:spPr/>
    </dgm:pt>
    <dgm:pt modelId="{5C6C99F6-0C13-4BD4-8C59-2013B9602D6A}" type="pres">
      <dgm:prSet presAssocID="{9D0AA7B1-5C1E-41A2-BC85-E3BF8E69F7CA}" presName="parentText" presStyleLbl="node1" presStyleIdx="3" presStyleCnt="6">
        <dgm:presLayoutVars>
          <dgm:chMax val="0"/>
          <dgm:bulletEnabled val="1"/>
        </dgm:presLayoutVars>
      </dgm:prSet>
      <dgm:spPr>
        <a:xfrm>
          <a:off x="359206" y="1889358"/>
          <a:ext cx="5028895" cy="383760"/>
        </a:xfrm>
        <a:prstGeom prst="roundRect">
          <a:avLst/>
        </a:prstGeom>
      </dgm:spPr>
    </dgm:pt>
    <dgm:pt modelId="{9D528E85-9CC8-406A-96B5-6B5587B96375}" type="pres">
      <dgm:prSet presAssocID="{9D0AA7B1-5C1E-41A2-BC85-E3BF8E69F7CA}" presName="negativeSpace" presStyleCnt="0"/>
      <dgm:spPr/>
    </dgm:pt>
    <dgm:pt modelId="{7BAD79B7-836C-402C-A9A0-E0B8052A50D3}" type="pres">
      <dgm:prSet presAssocID="{9D0AA7B1-5C1E-41A2-BC85-E3BF8E69F7CA}" presName="childText" presStyleLbl="conFgAcc1" presStyleIdx="3" presStyleCnt="6">
        <dgm:presLayoutVars>
          <dgm:bulletEnabled val="1"/>
        </dgm:presLayoutVars>
      </dgm:prSet>
      <dgm:spPr/>
    </dgm:pt>
    <dgm:pt modelId="{50FD3D62-34AB-4EA9-B152-4AF1D987E52F}" type="pres">
      <dgm:prSet presAssocID="{E40913D8-12F7-459B-ACE5-4D4ACF6DFBDF}" presName="spaceBetweenRectangles" presStyleCnt="0"/>
      <dgm:spPr/>
    </dgm:pt>
    <dgm:pt modelId="{0D78A3D0-86AB-432A-87AE-E97C60CC3808}" type="pres">
      <dgm:prSet presAssocID="{4B8BCE08-E30D-4CE5-B63D-A79728EBFFA0}" presName="parentLin" presStyleCnt="0"/>
      <dgm:spPr/>
    </dgm:pt>
    <dgm:pt modelId="{32B562B1-1839-4484-AD6C-9E717B570F77}" type="pres">
      <dgm:prSet presAssocID="{4B8BCE08-E30D-4CE5-B63D-A79728EBFFA0}" presName="parentLeftMargin" presStyleLbl="node1" presStyleIdx="3" presStyleCnt="6"/>
      <dgm:spPr/>
    </dgm:pt>
    <dgm:pt modelId="{85D239B1-E215-4DB8-9BC9-E1954CB26707}" type="pres">
      <dgm:prSet presAssocID="{4B8BCE08-E30D-4CE5-B63D-A79728EBFFA0}" presName="parentText" presStyleLbl="node1" presStyleIdx="4" presStyleCnt="6">
        <dgm:presLayoutVars>
          <dgm:chMax val="0"/>
          <dgm:bulletEnabled val="1"/>
        </dgm:presLayoutVars>
      </dgm:prSet>
      <dgm:spPr>
        <a:xfrm>
          <a:off x="359206" y="2479038"/>
          <a:ext cx="5028895" cy="383760"/>
        </a:xfrm>
        <a:prstGeom prst="roundRect">
          <a:avLst/>
        </a:prstGeom>
      </dgm:spPr>
    </dgm:pt>
    <dgm:pt modelId="{548EF30D-2B80-45C5-9C70-70FBFD4CD649}" type="pres">
      <dgm:prSet presAssocID="{4B8BCE08-E30D-4CE5-B63D-A79728EBFFA0}" presName="negativeSpace" presStyleCnt="0"/>
      <dgm:spPr/>
    </dgm:pt>
    <dgm:pt modelId="{E1680761-B08D-43C0-87A9-483F3BEA67C2}" type="pres">
      <dgm:prSet presAssocID="{4B8BCE08-E30D-4CE5-B63D-A79728EBFFA0}" presName="childText" presStyleLbl="conFgAcc1" presStyleIdx="4" presStyleCnt="6">
        <dgm:presLayoutVars>
          <dgm:bulletEnabled val="1"/>
        </dgm:presLayoutVars>
      </dgm:prSet>
      <dgm:spPr/>
    </dgm:pt>
    <dgm:pt modelId="{05003E4A-CC5C-4575-93A8-778B2F8F0925}" type="pres">
      <dgm:prSet presAssocID="{3D6C6A8E-B67D-42ED-BCA7-893BB58BE71C}" presName="spaceBetweenRectangles" presStyleCnt="0"/>
      <dgm:spPr/>
    </dgm:pt>
    <dgm:pt modelId="{CD1D2D9D-39FE-4E0C-BA32-4904FDF0DA8F}" type="pres">
      <dgm:prSet presAssocID="{0454CB9F-0031-4022-884E-2A53F8B89F5E}" presName="parentLin" presStyleCnt="0"/>
      <dgm:spPr/>
    </dgm:pt>
    <dgm:pt modelId="{D7E0CDB3-1490-4376-8DC0-23BC59FDF733}" type="pres">
      <dgm:prSet presAssocID="{0454CB9F-0031-4022-884E-2A53F8B89F5E}" presName="parentLeftMargin" presStyleLbl="node1" presStyleIdx="4" presStyleCnt="6"/>
      <dgm:spPr/>
    </dgm:pt>
    <dgm:pt modelId="{647017E9-97F0-402B-97C8-3A1A470BC718}" type="pres">
      <dgm:prSet presAssocID="{0454CB9F-0031-4022-884E-2A53F8B89F5E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EFC6F731-8D63-4318-AB30-07214E8000B9}" type="pres">
      <dgm:prSet presAssocID="{0454CB9F-0031-4022-884E-2A53F8B89F5E}" presName="negativeSpace" presStyleCnt="0"/>
      <dgm:spPr/>
    </dgm:pt>
    <dgm:pt modelId="{A1EF0DEB-7D3F-4F94-901A-D186D5731486}" type="pres">
      <dgm:prSet presAssocID="{0454CB9F-0031-4022-884E-2A53F8B89F5E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75CD9E0E-B704-4561-BB00-5D22D39D7849}" srcId="{2A1F8D69-37F0-447B-BD8F-2F84FF163611}" destId="{5AA10ACF-9D91-4EB9-A3B8-0AB50F2C02B9}" srcOrd="1" destOrd="0" parTransId="{F17B63DC-C5EA-4C67-A220-CBD7F9F6E828}" sibTransId="{D479BCF8-82DB-4A93-9E6A-B9680BA75A66}"/>
    <dgm:cxn modelId="{ED6DCA25-41E1-42C3-A44A-FED7177511FA}" type="presOf" srcId="{E6A0E421-611B-4764-BF64-1ABACB5FDB62}" destId="{DB74FD16-485E-49EE-A357-5EC6C048F0A3}" srcOrd="0" destOrd="0" presId="urn:microsoft.com/office/officeart/2005/8/layout/list1"/>
    <dgm:cxn modelId="{EDDBA12B-6152-4DE7-9E29-9507DDABBC3A}" type="presOf" srcId="{9D0AA7B1-5C1E-41A2-BC85-E3BF8E69F7CA}" destId="{5C6C99F6-0C13-4BD4-8C59-2013B9602D6A}" srcOrd="1" destOrd="0" presId="urn:microsoft.com/office/officeart/2005/8/layout/list1"/>
    <dgm:cxn modelId="{0E03C242-A980-474C-888E-C3966E4DD26B}" srcId="{2A1F8D69-37F0-447B-BD8F-2F84FF163611}" destId="{9D0AA7B1-5C1E-41A2-BC85-E3BF8E69F7CA}" srcOrd="3" destOrd="0" parTransId="{065D2398-8FE7-41B2-8982-C444010EAA58}" sibTransId="{E40913D8-12F7-459B-ACE5-4D4ACF6DFBDF}"/>
    <dgm:cxn modelId="{5673A64A-B9A2-4C3D-9F91-6BE401C0D18C}" type="presOf" srcId="{5AA10ACF-9D91-4EB9-A3B8-0AB50F2C02B9}" destId="{392CA14E-5628-420E-87BB-1A835B19A255}" srcOrd="0" destOrd="0" presId="urn:microsoft.com/office/officeart/2005/8/layout/list1"/>
    <dgm:cxn modelId="{9E5BB151-58F5-4750-8FE7-B852A0B55680}" type="presOf" srcId="{4B8BCE08-E30D-4CE5-B63D-A79728EBFFA0}" destId="{32B562B1-1839-4484-AD6C-9E717B570F77}" srcOrd="0" destOrd="0" presId="urn:microsoft.com/office/officeart/2005/8/layout/list1"/>
    <dgm:cxn modelId="{DDA2CA74-1925-4D24-B12C-801CF4267C2A}" type="presOf" srcId="{E6A0E421-611B-4764-BF64-1ABACB5FDB62}" destId="{7E630EF7-F6DF-4263-BCED-0E59294ADB48}" srcOrd="1" destOrd="0" presId="urn:microsoft.com/office/officeart/2005/8/layout/list1"/>
    <dgm:cxn modelId="{314E8155-06A9-4213-B84D-07A743D668AC}" type="presOf" srcId="{3D2B9FD7-A9D8-46D0-8E2D-9218C5338D94}" destId="{0EF7CCE0-1FE1-4961-B2B1-35676DF906DC}" srcOrd="1" destOrd="0" presId="urn:microsoft.com/office/officeart/2005/8/layout/list1"/>
    <dgm:cxn modelId="{C23DAE83-F900-4969-82FA-63D9D2B261EC}" type="presOf" srcId="{5AA10ACF-9D91-4EB9-A3B8-0AB50F2C02B9}" destId="{7CDFB0C0-ACAC-4FAE-A711-4F001EC93FAC}" srcOrd="1" destOrd="0" presId="urn:microsoft.com/office/officeart/2005/8/layout/list1"/>
    <dgm:cxn modelId="{3BD8DD86-1B52-47B7-82F5-F9B3A9CC7A7A}" type="presOf" srcId="{4B8BCE08-E30D-4CE5-B63D-A79728EBFFA0}" destId="{85D239B1-E215-4DB8-9BC9-E1954CB26707}" srcOrd="1" destOrd="0" presId="urn:microsoft.com/office/officeart/2005/8/layout/list1"/>
    <dgm:cxn modelId="{04611193-EB29-4783-8512-4EDA77B79842}" srcId="{2A1F8D69-37F0-447B-BD8F-2F84FF163611}" destId="{3D2B9FD7-A9D8-46D0-8E2D-9218C5338D94}" srcOrd="0" destOrd="0" parTransId="{53E4B808-568A-4B98-A624-74B749D6E939}" sibTransId="{8576EA4E-A6EF-493F-888F-939E62FD80C4}"/>
    <dgm:cxn modelId="{958E33B2-E6A5-46EB-8674-072FB5B76092}" type="presOf" srcId="{9D0AA7B1-5C1E-41A2-BC85-E3BF8E69F7CA}" destId="{D353991D-E7E4-4167-8E42-C21E4AA27671}" srcOrd="0" destOrd="0" presId="urn:microsoft.com/office/officeart/2005/8/layout/list1"/>
    <dgm:cxn modelId="{3E4C7EBF-9642-46BF-8DBF-7C5373B1E841}" type="presOf" srcId="{3D2B9FD7-A9D8-46D0-8E2D-9218C5338D94}" destId="{372140AE-B182-460D-A8EF-BA14A4DC4EE5}" srcOrd="0" destOrd="0" presId="urn:microsoft.com/office/officeart/2005/8/layout/list1"/>
    <dgm:cxn modelId="{4088F7C5-098F-4EC9-85B9-FE8B04D9F4CE}" type="presOf" srcId="{0454CB9F-0031-4022-884E-2A53F8B89F5E}" destId="{647017E9-97F0-402B-97C8-3A1A470BC718}" srcOrd="1" destOrd="0" presId="urn:microsoft.com/office/officeart/2005/8/layout/list1"/>
    <dgm:cxn modelId="{53808CC6-9E89-427C-9333-8619C3D8516B}" srcId="{2A1F8D69-37F0-447B-BD8F-2F84FF163611}" destId="{4B8BCE08-E30D-4CE5-B63D-A79728EBFFA0}" srcOrd="4" destOrd="0" parTransId="{520C5302-B74B-4783-BC66-DA4EA00EDE03}" sibTransId="{3D6C6A8E-B67D-42ED-BCA7-893BB58BE71C}"/>
    <dgm:cxn modelId="{50D1BCD5-69DD-4A93-B522-B09FAB9BB78B}" srcId="{2A1F8D69-37F0-447B-BD8F-2F84FF163611}" destId="{E6A0E421-611B-4764-BF64-1ABACB5FDB62}" srcOrd="2" destOrd="0" parTransId="{BAF1D7E6-A625-4347-A6E3-981BCF98C2CD}" sibTransId="{23D22DA9-965F-454E-AE07-D143E6B6F110}"/>
    <dgm:cxn modelId="{24972AEB-39B0-4DD2-A790-A90E90F94D11}" srcId="{2A1F8D69-37F0-447B-BD8F-2F84FF163611}" destId="{0454CB9F-0031-4022-884E-2A53F8B89F5E}" srcOrd="5" destOrd="0" parTransId="{EE682583-BBF0-4CF1-A5A0-5BFE64BDDAC4}" sibTransId="{197B7EE0-918D-48AB-8D89-5459E7790C99}"/>
    <dgm:cxn modelId="{C610B8F8-793E-4796-921B-4882670E38BD}" type="presOf" srcId="{2A1F8D69-37F0-447B-BD8F-2F84FF163611}" destId="{EBC2BA30-F1D7-4BDB-A9BD-ECA3ECC03C49}" srcOrd="0" destOrd="0" presId="urn:microsoft.com/office/officeart/2005/8/layout/list1"/>
    <dgm:cxn modelId="{6BD0A4FF-2276-4834-95FA-9C702E42BEEA}" type="presOf" srcId="{0454CB9F-0031-4022-884E-2A53F8B89F5E}" destId="{D7E0CDB3-1490-4376-8DC0-23BC59FDF733}" srcOrd="0" destOrd="0" presId="urn:microsoft.com/office/officeart/2005/8/layout/list1"/>
    <dgm:cxn modelId="{F1CC210B-8B83-41B7-827F-0C8C072463F6}" type="presParOf" srcId="{EBC2BA30-F1D7-4BDB-A9BD-ECA3ECC03C49}" destId="{5AB20895-6E1F-4969-91CF-AE3A611073CC}" srcOrd="0" destOrd="0" presId="urn:microsoft.com/office/officeart/2005/8/layout/list1"/>
    <dgm:cxn modelId="{9D3D9CAD-1347-454D-A683-27EA97175E9B}" type="presParOf" srcId="{5AB20895-6E1F-4969-91CF-AE3A611073CC}" destId="{372140AE-B182-460D-A8EF-BA14A4DC4EE5}" srcOrd="0" destOrd="0" presId="urn:microsoft.com/office/officeart/2005/8/layout/list1"/>
    <dgm:cxn modelId="{2ED589AB-49B6-4C1E-B7C1-6306251CB78C}" type="presParOf" srcId="{5AB20895-6E1F-4969-91CF-AE3A611073CC}" destId="{0EF7CCE0-1FE1-4961-B2B1-35676DF906DC}" srcOrd="1" destOrd="0" presId="urn:microsoft.com/office/officeart/2005/8/layout/list1"/>
    <dgm:cxn modelId="{D6718440-6950-4738-B671-3F0AC29707E2}" type="presParOf" srcId="{EBC2BA30-F1D7-4BDB-A9BD-ECA3ECC03C49}" destId="{FE551258-8E9A-4E87-9DFA-E05382B03BEF}" srcOrd="1" destOrd="0" presId="urn:microsoft.com/office/officeart/2005/8/layout/list1"/>
    <dgm:cxn modelId="{D132441E-CEA1-4494-BE46-A970775E45D2}" type="presParOf" srcId="{EBC2BA30-F1D7-4BDB-A9BD-ECA3ECC03C49}" destId="{F66DD667-3D8A-40D3-88B4-02079DBD707E}" srcOrd="2" destOrd="0" presId="urn:microsoft.com/office/officeart/2005/8/layout/list1"/>
    <dgm:cxn modelId="{1AF42B99-713F-4870-AAAB-923AA55F5B0C}" type="presParOf" srcId="{EBC2BA30-F1D7-4BDB-A9BD-ECA3ECC03C49}" destId="{5BB9D18A-A63C-4B87-90F9-36624167D7CF}" srcOrd="3" destOrd="0" presId="urn:microsoft.com/office/officeart/2005/8/layout/list1"/>
    <dgm:cxn modelId="{0ACFC839-5303-478D-AA40-DE2521ED330F}" type="presParOf" srcId="{EBC2BA30-F1D7-4BDB-A9BD-ECA3ECC03C49}" destId="{19AAF14A-DEA0-4487-A16C-43F72042A27F}" srcOrd="4" destOrd="0" presId="urn:microsoft.com/office/officeart/2005/8/layout/list1"/>
    <dgm:cxn modelId="{AE5399CC-5170-4996-BC0C-A4ECB46B9238}" type="presParOf" srcId="{19AAF14A-DEA0-4487-A16C-43F72042A27F}" destId="{392CA14E-5628-420E-87BB-1A835B19A255}" srcOrd="0" destOrd="0" presId="urn:microsoft.com/office/officeart/2005/8/layout/list1"/>
    <dgm:cxn modelId="{D696A649-FA77-411C-8C60-F12FDDEE06AA}" type="presParOf" srcId="{19AAF14A-DEA0-4487-A16C-43F72042A27F}" destId="{7CDFB0C0-ACAC-4FAE-A711-4F001EC93FAC}" srcOrd="1" destOrd="0" presId="urn:microsoft.com/office/officeart/2005/8/layout/list1"/>
    <dgm:cxn modelId="{582A53DC-7509-4443-BB14-85D4A31EBDAC}" type="presParOf" srcId="{EBC2BA30-F1D7-4BDB-A9BD-ECA3ECC03C49}" destId="{4A6B9C17-E298-46FE-89DB-5BD068D71E14}" srcOrd="5" destOrd="0" presId="urn:microsoft.com/office/officeart/2005/8/layout/list1"/>
    <dgm:cxn modelId="{1510B468-F5FE-4676-810D-A4C34FB71F96}" type="presParOf" srcId="{EBC2BA30-F1D7-4BDB-A9BD-ECA3ECC03C49}" destId="{F26539B6-3309-407B-AC37-51814B9F6923}" srcOrd="6" destOrd="0" presId="urn:microsoft.com/office/officeart/2005/8/layout/list1"/>
    <dgm:cxn modelId="{872EC0F4-6174-4100-A8AC-B78D4A9DF418}" type="presParOf" srcId="{EBC2BA30-F1D7-4BDB-A9BD-ECA3ECC03C49}" destId="{9EDCA1C0-3E41-4761-BA74-4168BC93E077}" srcOrd="7" destOrd="0" presId="urn:microsoft.com/office/officeart/2005/8/layout/list1"/>
    <dgm:cxn modelId="{3FF8E045-5DA3-4EDA-86D0-C12EFBB09B95}" type="presParOf" srcId="{EBC2BA30-F1D7-4BDB-A9BD-ECA3ECC03C49}" destId="{6ADD19A0-5946-44AA-AADB-2401CC289E10}" srcOrd="8" destOrd="0" presId="urn:microsoft.com/office/officeart/2005/8/layout/list1"/>
    <dgm:cxn modelId="{CA09586A-B42C-4546-BEDC-83CDCEC0622B}" type="presParOf" srcId="{6ADD19A0-5946-44AA-AADB-2401CC289E10}" destId="{DB74FD16-485E-49EE-A357-5EC6C048F0A3}" srcOrd="0" destOrd="0" presId="urn:microsoft.com/office/officeart/2005/8/layout/list1"/>
    <dgm:cxn modelId="{E9BF2FD1-C389-4310-8E98-694B91A256B8}" type="presParOf" srcId="{6ADD19A0-5946-44AA-AADB-2401CC289E10}" destId="{7E630EF7-F6DF-4263-BCED-0E59294ADB48}" srcOrd="1" destOrd="0" presId="urn:microsoft.com/office/officeart/2005/8/layout/list1"/>
    <dgm:cxn modelId="{4C2D5721-4938-4D26-9939-EC6BC2035C5C}" type="presParOf" srcId="{EBC2BA30-F1D7-4BDB-A9BD-ECA3ECC03C49}" destId="{E102C5A2-5C69-46E0-85CE-042DD8E2FD1B}" srcOrd="9" destOrd="0" presId="urn:microsoft.com/office/officeart/2005/8/layout/list1"/>
    <dgm:cxn modelId="{E24F8B9F-FC9E-4E96-806F-DED58111FE25}" type="presParOf" srcId="{EBC2BA30-F1D7-4BDB-A9BD-ECA3ECC03C49}" destId="{71EE383D-D587-4560-8B3F-BB7CE80EDE54}" srcOrd="10" destOrd="0" presId="urn:microsoft.com/office/officeart/2005/8/layout/list1"/>
    <dgm:cxn modelId="{47713D63-D856-4EB0-9E02-3CFDEB984C9C}" type="presParOf" srcId="{EBC2BA30-F1D7-4BDB-A9BD-ECA3ECC03C49}" destId="{645FD2CE-4325-4CEE-B0DF-8A368AC6E4AB}" srcOrd="11" destOrd="0" presId="urn:microsoft.com/office/officeart/2005/8/layout/list1"/>
    <dgm:cxn modelId="{C30B8D25-8D15-46D4-86DF-B489FA23887B}" type="presParOf" srcId="{EBC2BA30-F1D7-4BDB-A9BD-ECA3ECC03C49}" destId="{6CA27490-D96A-4A1D-8562-C69DCB9D7602}" srcOrd="12" destOrd="0" presId="urn:microsoft.com/office/officeart/2005/8/layout/list1"/>
    <dgm:cxn modelId="{37925EB9-D221-4878-A115-EFD3D6D50E71}" type="presParOf" srcId="{6CA27490-D96A-4A1D-8562-C69DCB9D7602}" destId="{D353991D-E7E4-4167-8E42-C21E4AA27671}" srcOrd="0" destOrd="0" presId="urn:microsoft.com/office/officeart/2005/8/layout/list1"/>
    <dgm:cxn modelId="{43FDC319-CAD9-4E0D-837A-12ECC57E4208}" type="presParOf" srcId="{6CA27490-D96A-4A1D-8562-C69DCB9D7602}" destId="{5C6C99F6-0C13-4BD4-8C59-2013B9602D6A}" srcOrd="1" destOrd="0" presId="urn:microsoft.com/office/officeart/2005/8/layout/list1"/>
    <dgm:cxn modelId="{01DDB944-67DC-43C4-9329-91F6F72E34F7}" type="presParOf" srcId="{EBC2BA30-F1D7-4BDB-A9BD-ECA3ECC03C49}" destId="{9D528E85-9CC8-406A-96B5-6B5587B96375}" srcOrd="13" destOrd="0" presId="urn:microsoft.com/office/officeart/2005/8/layout/list1"/>
    <dgm:cxn modelId="{FF7692E8-5355-4530-9BBC-E475F7EA9533}" type="presParOf" srcId="{EBC2BA30-F1D7-4BDB-A9BD-ECA3ECC03C49}" destId="{7BAD79B7-836C-402C-A9A0-E0B8052A50D3}" srcOrd="14" destOrd="0" presId="urn:microsoft.com/office/officeart/2005/8/layout/list1"/>
    <dgm:cxn modelId="{3FC36B05-135B-49B4-8973-0CEB59232BD8}" type="presParOf" srcId="{EBC2BA30-F1D7-4BDB-A9BD-ECA3ECC03C49}" destId="{50FD3D62-34AB-4EA9-B152-4AF1D987E52F}" srcOrd="15" destOrd="0" presId="urn:microsoft.com/office/officeart/2005/8/layout/list1"/>
    <dgm:cxn modelId="{82525C61-AE8A-4590-A4F4-B9022F9D27A8}" type="presParOf" srcId="{EBC2BA30-F1D7-4BDB-A9BD-ECA3ECC03C49}" destId="{0D78A3D0-86AB-432A-87AE-E97C60CC3808}" srcOrd="16" destOrd="0" presId="urn:microsoft.com/office/officeart/2005/8/layout/list1"/>
    <dgm:cxn modelId="{CB4345E2-45DD-4FC6-BED4-7840A5D64F0E}" type="presParOf" srcId="{0D78A3D0-86AB-432A-87AE-E97C60CC3808}" destId="{32B562B1-1839-4484-AD6C-9E717B570F77}" srcOrd="0" destOrd="0" presId="urn:microsoft.com/office/officeart/2005/8/layout/list1"/>
    <dgm:cxn modelId="{B0EE9B35-19BE-4438-BF46-E0433FC345A7}" type="presParOf" srcId="{0D78A3D0-86AB-432A-87AE-E97C60CC3808}" destId="{85D239B1-E215-4DB8-9BC9-E1954CB26707}" srcOrd="1" destOrd="0" presId="urn:microsoft.com/office/officeart/2005/8/layout/list1"/>
    <dgm:cxn modelId="{52C0EB6B-EF50-4BC0-BCB9-C0F5A0A9686E}" type="presParOf" srcId="{EBC2BA30-F1D7-4BDB-A9BD-ECA3ECC03C49}" destId="{548EF30D-2B80-45C5-9C70-70FBFD4CD649}" srcOrd="17" destOrd="0" presId="urn:microsoft.com/office/officeart/2005/8/layout/list1"/>
    <dgm:cxn modelId="{99A6109F-5F0D-475F-AFA8-04F4ADC051D9}" type="presParOf" srcId="{EBC2BA30-F1D7-4BDB-A9BD-ECA3ECC03C49}" destId="{E1680761-B08D-43C0-87A9-483F3BEA67C2}" srcOrd="18" destOrd="0" presId="urn:microsoft.com/office/officeart/2005/8/layout/list1"/>
    <dgm:cxn modelId="{1CF4C700-33B7-44AE-BCE7-6011860DBC9D}" type="presParOf" srcId="{EBC2BA30-F1D7-4BDB-A9BD-ECA3ECC03C49}" destId="{05003E4A-CC5C-4575-93A8-778B2F8F0925}" srcOrd="19" destOrd="0" presId="urn:microsoft.com/office/officeart/2005/8/layout/list1"/>
    <dgm:cxn modelId="{309D9D77-0840-4071-9550-3EAA0FF21226}" type="presParOf" srcId="{EBC2BA30-F1D7-4BDB-A9BD-ECA3ECC03C49}" destId="{CD1D2D9D-39FE-4E0C-BA32-4904FDF0DA8F}" srcOrd="20" destOrd="0" presId="urn:microsoft.com/office/officeart/2005/8/layout/list1"/>
    <dgm:cxn modelId="{3C97897A-2B5D-4C9A-AA38-9F2E7F52D07A}" type="presParOf" srcId="{CD1D2D9D-39FE-4E0C-BA32-4904FDF0DA8F}" destId="{D7E0CDB3-1490-4376-8DC0-23BC59FDF733}" srcOrd="0" destOrd="0" presId="urn:microsoft.com/office/officeart/2005/8/layout/list1"/>
    <dgm:cxn modelId="{58B940EB-9808-4C90-9F7A-70A98E4C871A}" type="presParOf" srcId="{CD1D2D9D-39FE-4E0C-BA32-4904FDF0DA8F}" destId="{647017E9-97F0-402B-97C8-3A1A470BC718}" srcOrd="1" destOrd="0" presId="urn:microsoft.com/office/officeart/2005/8/layout/list1"/>
    <dgm:cxn modelId="{F1A473A9-C51D-4160-81CB-3453B3FE2AA7}" type="presParOf" srcId="{EBC2BA30-F1D7-4BDB-A9BD-ECA3ECC03C49}" destId="{EFC6F731-8D63-4318-AB30-07214E8000B9}" srcOrd="21" destOrd="0" presId="urn:microsoft.com/office/officeart/2005/8/layout/list1"/>
    <dgm:cxn modelId="{9552B9D1-2B28-4E7C-ABB7-4604C5BD73BC}" type="presParOf" srcId="{EBC2BA30-F1D7-4BDB-A9BD-ECA3ECC03C49}" destId="{A1EF0DEB-7D3F-4F94-901A-D186D5731486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4B2929-86F0-43DB-BDC2-212BA12FFC0F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FA0136-A516-4BDB-A25C-D1958133FD43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mk-MK" sz="1100" b="1" dirty="0"/>
            <a:t>Климатско делување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Европски закон за клима</a:t>
          </a:r>
        </a:p>
        <a:p>
          <a:pPr>
            <a:buFont typeface="Arial" panose="020B0604020202020204" pitchFamily="34" charset="0"/>
            <a:buChar char="•"/>
          </a:pPr>
          <a:r>
            <a:rPr lang="en-US" sz="1100" dirty="0"/>
            <a:t>Fit for 55 </a:t>
          </a:r>
          <a:r>
            <a:rPr lang="mk-MK" sz="1100" dirty="0"/>
            <a:t>пакет</a:t>
          </a:r>
        </a:p>
        <a:p>
          <a:pPr>
            <a:buFont typeface="Arial" panose="020B0604020202020204" pitchFamily="34" charset="0"/>
            <a:buChar char="•"/>
          </a:pPr>
          <a:r>
            <a:rPr lang="ru-RU" sz="1100" dirty="0"/>
            <a:t>ETS – систем за тргување со емисии</a:t>
          </a:r>
        </a:p>
        <a:p>
          <a:pPr>
            <a:buFont typeface="Arial" panose="020B0604020202020204" pitchFamily="34" charset="0"/>
            <a:buChar char="•"/>
          </a:pPr>
          <a:r>
            <a:rPr lang="ru-RU" sz="1100" dirty="0"/>
            <a:t>Мерки за намалување на емисиите во индустријата, енергетиката, транспортот, градежништвото</a:t>
          </a:r>
          <a:endParaRPr lang="en-US" sz="1100" dirty="0"/>
        </a:p>
      </dgm:t>
    </dgm:pt>
    <dgm:pt modelId="{086E80F3-7AD6-4E4C-8BCC-B22FEDABBA3D}" type="parTrans" cxnId="{CA040D2C-4C57-418B-90B1-BBDC10ED3B66}">
      <dgm:prSet/>
      <dgm:spPr/>
      <dgm:t>
        <a:bodyPr/>
        <a:lstStyle/>
        <a:p>
          <a:endParaRPr lang="en-US" sz="1100"/>
        </a:p>
      </dgm:t>
    </dgm:pt>
    <dgm:pt modelId="{FA12DCF7-C4EF-4BF4-8AD7-C58463C5C73B}" type="sibTrans" cxnId="{CA040D2C-4C57-418B-90B1-BBDC10ED3B66}">
      <dgm:prSet/>
      <dgm:spPr/>
      <dgm:t>
        <a:bodyPr/>
        <a:lstStyle/>
        <a:p>
          <a:endParaRPr lang="en-US" sz="1100"/>
        </a:p>
      </dgm:t>
    </dgm:pt>
    <dgm:pt modelId="{1019B6D1-1124-4D54-A2E7-61D2A08FE194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mk-MK" sz="1100" b="1" dirty="0"/>
            <a:t>Чиста и сигурна енергија</a:t>
          </a:r>
        </a:p>
        <a:p>
          <a:pPr>
            <a:buFont typeface="Arial" panose="020B0604020202020204" pitchFamily="34" charset="0"/>
            <a:buChar char="•"/>
          </a:pPr>
          <a:r>
            <a:rPr lang="ru-RU" sz="1100" dirty="0"/>
            <a:t>Брзо зголемување на уделот на обновливите извори (сонце, ветер, хидро, биомаса)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Енергетска ефикасност во зградите</a:t>
          </a:r>
        </a:p>
        <a:p>
          <a:pPr>
            <a:buFont typeface="Arial" panose="020B0604020202020204" pitchFamily="34" charset="0"/>
            <a:buChar char="•"/>
          </a:pPr>
          <a:r>
            <a:rPr lang="ru-RU" sz="1100" dirty="0"/>
            <a:t>Намалување на зависноста од увоз на фосилни горива</a:t>
          </a:r>
          <a:endParaRPr lang="en-US" sz="1100" dirty="0"/>
        </a:p>
      </dgm:t>
    </dgm:pt>
    <dgm:pt modelId="{46FBCC9F-05F0-402B-AE84-59A416E14359}" type="parTrans" cxnId="{8A9BEB2C-E7CD-474B-841C-36516D8ED115}">
      <dgm:prSet/>
      <dgm:spPr/>
      <dgm:t>
        <a:bodyPr/>
        <a:lstStyle/>
        <a:p>
          <a:endParaRPr lang="en-US" sz="1100"/>
        </a:p>
      </dgm:t>
    </dgm:pt>
    <dgm:pt modelId="{5FACC339-4D6C-45CD-A537-60E3C7306D00}" type="sibTrans" cxnId="{8A9BEB2C-E7CD-474B-841C-36516D8ED115}">
      <dgm:prSet/>
      <dgm:spPr/>
      <dgm:t>
        <a:bodyPr/>
        <a:lstStyle/>
        <a:p>
          <a:endParaRPr lang="en-US" sz="1100"/>
        </a:p>
      </dgm:t>
    </dgm:pt>
    <dgm:pt modelId="{71FA97A2-67F4-41B5-8B09-DA7B28CD9E21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mk-MK" sz="1100" b="1" dirty="0"/>
            <a:t>Кружна економија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Намалување на отпад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Рециклирање и повторна употреба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Екодизајн на производи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Одржливо производство и потрошувачка</a:t>
          </a:r>
          <a:endParaRPr lang="en-US" sz="1100" dirty="0"/>
        </a:p>
      </dgm:t>
    </dgm:pt>
    <dgm:pt modelId="{C79FC549-602A-4EB1-B73D-D74529122425}" type="parTrans" cxnId="{54382D8E-0D3A-4758-B370-E33AFAAF788C}">
      <dgm:prSet/>
      <dgm:spPr/>
      <dgm:t>
        <a:bodyPr/>
        <a:lstStyle/>
        <a:p>
          <a:endParaRPr lang="en-US" sz="1100"/>
        </a:p>
      </dgm:t>
    </dgm:pt>
    <dgm:pt modelId="{DF4A99C5-84CE-47A9-BDC4-EF5CE479EE97}" type="sibTrans" cxnId="{54382D8E-0D3A-4758-B370-E33AFAAF788C}">
      <dgm:prSet/>
      <dgm:spPr/>
      <dgm:t>
        <a:bodyPr/>
        <a:lstStyle/>
        <a:p>
          <a:endParaRPr lang="en-US" sz="1100"/>
        </a:p>
      </dgm:t>
    </dgm:pt>
    <dgm:pt modelId="{DFDE05B7-2C6D-4EBF-B01A-7250E132F06D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mk-MK" sz="1100" b="1" dirty="0"/>
            <a:t>Одржлив транспорт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Електрични возила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Зелен јавен превоз</a:t>
          </a:r>
        </a:p>
        <a:p>
          <a:pPr>
            <a:buFont typeface="Arial" panose="020B0604020202020204" pitchFamily="34" charset="0"/>
            <a:buChar char="•"/>
          </a:pPr>
          <a:r>
            <a:rPr lang="ru-RU" sz="1100" dirty="0"/>
            <a:t>Помалку емисии од авионски и морски транспорт</a:t>
          </a:r>
          <a:endParaRPr lang="en-US" sz="1100" dirty="0"/>
        </a:p>
      </dgm:t>
    </dgm:pt>
    <dgm:pt modelId="{254610FB-A4A7-4261-A12F-11098BE8B8F7}" type="parTrans" cxnId="{F858339F-4F60-4A11-93C3-2C0BA632B311}">
      <dgm:prSet/>
      <dgm:spPr/>
      <dgm:t>
        <a:bodyPr/>
        <a:lstStyle/>
        <a:p>
          <a:endParaRPr lang="en-US" sz="1100"/>
        </a:p>
      </dgm:t>
    </dgm:pt>
    <dgm:pt modelId="{DFC884F5-FB7D-42FA-A615-20EC94A7B481}" type="sibTrans" cxnId="{F858339F-4F60-4A11-93C3-2C0BA632B311}">
      <dgm:prSet/>
      <dgm:spPr/>
      <dgm:t>
        <a:bodyPr/>
        <a:lstStyle/>
        <a:p>
          <a:endParaRPr lang="en-US" sz="1100"/>
        </a:p>
      </dgm:t>
    </dgm:pt>
    <dgm:pt modelId="{C2C8CE72-774D-42A3-89DC-610E2BCF12F6}">
      <dgm:prSet custT="1"/>
      <dgm:spPr/>
      <dgm:t>
        <a:bodyPr/>
        <a:lstStyle/>
        <a:p>
          <a:r>
            <a:rPr lang="ru-RU" sz="1100" b="1" dirty="0"/>
            <a:t>Одржливо земјоделство – Стратегија „Од фарма до трпеза“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Органско производство</a:t>
          </a:r>
        </a:p>
        <a:p>
          <a:pPr>
            <a:buFont typeface="Arial" panose="020B0604020202020204" pitchFamily="34" charset="0"/>
            <a:buChar char="•"/>
          </a:pPr>
          <a:r>
            <a:rPr lang="ru-RU" sz="1100" dirty="0"/>
            <a:t>Намалена употреба на пестициди и ѓубрива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Поквалитетна храна</a:t>
          </a:r>
        </a:p>
        <a:p>
          <a:pPr>
            <a:buFont typeface="Arial" panose="020B0604020202020204" pitchFamily="34" charset="0"/>
            <a:buChar char="•"/>
          </a:pPr>
          <a:r>
            <a:rPr lang="ru-RU" sz="1100" dirty="0"/>
            <a:t>Заштита на здравјето на потрошувачите.</a:t>
          </a:r>
          <a:endParaRPr lang="en-US" sz="1100" dirty="0"/>
        </a:p>
      </dgm:t>
    </dgm:pt>
    <dgm:pt modelId="{62334646-D900-47C2-BFCB-D4B03D0BBD83}" type="parTrans" cxnId="{AC92C9F2-414A-46AA-966C-22C44D29EAA2}">
      <dgm:prSet/>
      <dgm:spPr/>
      <dgm:t>
        <a:bodyPr/>
        <a:lstStyle/>
        <a:p>
          <a:endParaRPr lang="en-US" sz="1100"/>
        </a:p>
      </dgm:t>
    </dgm:pt>
    <dgm:pt modelId="{21248A68-F612-474A-9002-C77169D99FA9}" type="sibTrans" cxnId="{AC92C9F2-414A-46AA-966C-22C44D29EAA2}">
      <dgm:prSet/>
      <dgm:spPr/>
      <dgm:t>
        <a:bodyPr/>
        <a:lstStyle/>
        <a:p>
          <a:endParaRPr lang="en-US" sz="1100"/>
        </a:p>
      </dgm:t>
    </dgm:pt>
    <dgm:pt modelId="{8F4385BC-4EB6-4920-8EEC-83D20AF46C5B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1100" b="1" dirty="0"/>
            <a:t>Заштита и обновување на природата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Стратегија за биодиверзитет 2030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Заштита на шумите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Обнова на деградирани екосистеми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Проширување на заштитените подрачја</a:t>
          </a:r>
          <a:endParaRPr lang="en-US" sz="1100" dirty="0"/>
        </a:p>
      </dgm:t>
    </dgm:pt>
    <dgm:pt modelId="{DF4B5939-8F88-4840-AA68-DE3A4C74A027}" type="parTrans" cxnId="{BFC43FE6-9B55-4CBA-874A-3D5182CEDE71}">
      <dgm:prSet/>
      <dgm:spPr/>
      <dgm:t>
        <a:bodyPr/>
        <a:lstStyle/>
        <a:p>
          <a:endParaRPr lang="en-US" sz="1100"/>
        </a:p>
      </dgm:t>
    </dgm:pt>
    <dgm:pt modelId="{3BA8C37C-F991-49D6-802D-1AFE9258BC71}" type="sibTrans" cxnId="{BFC43FE6-9B55-4CBA-874A-3D5182CEDE71}">
      <dgm:prSet/>
      <dgm:spPr/>
      <dgm:t>
        <a:bodyPr/>
        <a:lstStyle/>
        <a:p>
          <a:endParaRPr lang="en-US" sz="1100"/>
        </a:p>
      </dgm:t>
    </dgm:pt>
    <dgm:pt modelId="{FCE8AFF6-AD5A-4E03-A282-34CBFAD331BE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mk-MK" sz="1100" b="1" dirty="0"/>
            <a:t>Зелени градови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Чист воздух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Енергетски ефикасни згради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Умно урбанистичко планирање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Зелен јавен превоз</a:t>
          </a:r>
          <a:endParaRPr lang="en-US" sz="1100" dirty="0"/>
        </a:p>
      </dgm:t>
    </dgm:pt>
    <dgm:pt modelId="{C72BA84B-D442-43D3-ABFA-6A5B57C9B052}" type="parTrans" cxnId="{FFE9AA45-9807-44CD-9F06-8AF1495B52D7}">
      <dgm:prSet/>
      <dgm:spPr/>
      <dgm:t>
        <a:bodyPr/>
        <a:lstStyle/>
        <a:p>
          <a:endParaRPr lang="en-US" sz="1100"/>
        </a:p>
      </dgm:t>
    </dgm:pt>
    <dgm:pt modelId="{C776827F-87BC-43AE-B342-B2BAFA8E8D25}" type="sibTrans" cxnId="{FFE9AA45-9807-44CD-9F06-8AF1495B52D7}">
      <dgm:prSet/>
      <dgm:spPr/>
      <dgm:t>
        <a:bodyPr/>
        <a:lstStyle/>
        <a:p>
          <a:endParaRPr lang="en-US" sz="1100"/>
        </a:p>
      </dgm:t>
    </dgm:pt>
    <dgm:pt modelId="{0C6CCD16-E49B-4625-82F5-EF0886BFD4D1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mk-MK" sz="1100" b="1" dirty="0"/>
            <a:t>Зелени финансии</a:t>
          </a:r>
        </a:p>
        <a:p>
          <a:pPr>
            <a:buFont typeface="Arial" panose="020B0604020202020204" pitchFamily="34" charset="0"/>
            <a:buChar char="•"/>
          </a:pPr>
          <a:r>
            <a:rPr lang="mk-MK" sz="1100" dirty="0"/>
            <a:t>Инвестиции за зелени проекти</a:t>
          </a:r>
        </a:p>
        <a:p>
          <a:pPr>
            <a:buFont typeface="Arial" panose="020B0604020202020204" pitchFamily="34" charset="0"/>
            <a:buChar char="•"/>
          </a:pPr>
          <a:r>
            <a:rPr lang="ru-RU" sz="1100" dirty="0"/>
            <a:t>Таксономија на ЕУ за одржливост</a:t>
          </a:r>
        </a:p>
        <a:p>
          <a:pPr>
            <a:buFont typeface="Arial" panose="020B0604020202020204" pitchFamily="34" charset="0"/>
            <a:buChar char="•"/>
          </a:pPr>
          <a:r>
            <a:rPr lang="ru-RU" sz="1100" dirty="0"/>
            <a:t>Фонд за праведна транзиција за региони кои зависат од јаглен и тешка индустрија</a:t>
          </a:r>
          <a:endParaRPr lang="en-US" sz="1100" dirty="0"/>
        </a:p>
      </dgm:t>
    </dgm:pt>
    <dgm:pt modelId="{850D724C-E378-4E2E-85E6-87FE2E302633}" type="parTrans" cxnId="{6FF4CB4C-6DF7-4806-893F-95B4C1DC7D99}">
      <dgm:prSet/>
      <dgm:spPr/>
      <dgm:t>
        <a:bodyPr/>
        <a:lstStyle/>
        <a:p>
          <a:endParaRPr lang="en-US" sz="1100"/>
        </a:p>
      </dgm:t>
    </dgm:pt>
    <dgm:pt modelId="{867DE220-58F2-4294-8DAB-CCE06F0FB498}" type="sibTrans" cxnId="{6FF4CB4C-6DF7-4806-893F-95B4C1DC7D99}">
      <dgm:prSet/>
      <dgm:spPr/>
      <dgm:t>
        <a:bodyPr/>
        <a:lstStyle/>
        <a:p>
          <a:endParaRPr lang="en-US" sz="1100"/>
        </a:p>
      </dgm:t>
    </dgm:pt>
    <dgm:pt modelId="{5ED7263B-458A-4346-A506-4345ADC1B3A3}" type="pres">
      <dgm:prSet presAssocID="{EF4B2929-86F0-43DB-BDC2-212BA12FFC0F}" presName="diagram" presStyleCnt="0">
        <dgm:presLayoutVars>
          <dgm:dir/>
          <dgm:resizeHandles val="exact"/>
        </dgm:presLayoutVars>
      </dgm:prSet>
      <dgm:spPr/>
    </dgm:pt>
    <dgm:pt modelId="{F232A439-440E-4DA9-9B51-B25B7D1EC309}" type="pres">
      <dgm:prSet presAssocID="{75FA0136-A516-4BDB-A25C-D1958133FD43}" presName="node" presStyleLbl="node1" presStyleIdx="0" presStyleCnt="8">
        <dgm:presLayoutVars>
          <dgm:bulletEnabled val="1"/>
        </dgm:presLayoutVars>
      </dgm:prSet>
      <dgm:spPr/>
    </dgm:pt>
    <dgm:pt modelId="{5BBB465C-9378-43B0-BB09-D2D1E39E711A}" type="pres">
      <dgm:prSet presAssocID="{FA12DCF7-C4EF-4BF4-8AD7-C58463C5C73B}" presName="sibTrans" presStyleCnt="0"/>
      <dgm:spPr/>
    </dgm:pt>
    <dgm:pt modelId="{AF648829-6603-4631-BE21-4B366867260A}" type="pres">
      <dgm:prSet presAssocID="{1019B6D1-1124-4D54-A2E7-61D2A08FE194}" presName="node" presStyleLbl="node1" presStyleIdx="1" presStyleCnt="8">
        <dgm:presLayoutVars>
          <dgm:bulletEnabled val="1"/>
        </dgm:presLayoutVars>
      </dgm:prSet>
      <dgm:spPr/>
    </dgm:pt>
    <dgm:pt modelId="{FF5F1802-5B77-4552-AAD2-1BF33EBDBEFB}" type="pres">
      <dgm:prSet presAssocID="{5FACC339-4D6C-45CD-A537-60E3C7306D00}" presName="sibTrans" presStyleCnt="0"/>
      <dgm:spPr/>
    </dgm:pt>
    <dgm:pt modelId="{5016A6CF-7056-4BDB-B92D-CE83A48A4655}" type="pres">
      <dgm:prSet presAssocID="{71FA97A2-67F4-41B5-8B09-DA7B28CD9E21}" presName="node" presStyleLbl="node1" presStyleIdx="2" presStyleCnt="8">
        <dgm:presLayoutVars>
          <dgm:bulletEnabled val="1"/>
        </dgm:presLayoutVars>
      </dgm:prSet>
      <dgm:spPr/>
    </dgm:pt>
    <dgm:pt modelId="{5221DF02-BCC1-47C6-A400-F7A8FA8905F0}" type="pres">
      <dgm:prSet presAssocID="{DF4A99C5-84CE-47A9-BDC4-EF5CE479EE97}" presName="sibTrans" presStyleCnt="0"/>
      <dgm:spPr/>
    </dgm:pt>
    <dgm:pt modelId="{EB10E276-6D0C-437D-8890-D01D57653434}" type="pres">
      <dgm:prSet presAssocID="{DFDE05B7-2C6D-4EBF-B01A-7250E132F06D}" presName="node" presStyleLbl="node1" presStyleIdx="3" presStyleCnt="8">
        <dgm:presLayoutVars>
          <dgm:bulletEnabled val="1"/>
        </dgm:presLayoutVars>
      </dgm:prSet>
      <dgm:spPr/>
    </dgm:pt>
    <dgm:pt modelId="{8915D5F4-BCB3-4499-84FA-26030245CBE8}" type="pres">
      <dgm:prSet presAssocID="{DFC884F5-FB7D-42FA-A615-20EC94A7B481}" presName="sibTrans" presStyleCnt="0"/>
      <dgm:spPr/>
    </dgm:pt>
    <dgm:pt modelId="{E7421F9B-4E1D-4739-9EA2-30A86B72A64F}" type="pres">
      <dgm:prSet presAssocID="{C2C8CE72-774D-42A3-89DC-610E2BCF12F6}" presName="node" presStyleLbl="node1" presStyleIdx="4" presStyleCnt="8">
        <dgm:presLayoutVars>
          <dgm:bulletEnabled val="1"/>
        </dgm:presLayoutVars>
      </dgm:prSet>
      <dgm:spPr/>
    </dgm:pt>
    <dgm:pt modelId="{EBB13977-9035-4AA9-B057-A9C7D0DDEE5B}" type="pres">
      <dgm:prSet presAssocID="{21248A68-F612-474A-9002-C77169D99FA9}" presName="sibTrans" presStyleCnt="0"/>
      <dgm:spPr/>
    </dgm:pt>
    <dgm:pt modelId="{819208B0-3E6E-4964-8127-73A72228CAA7}" type="pres">
      <dgm:prSet presAssocID="{8F4385BC-4EB6-4920-8EEC-83D20AF46C5B}" presName="node" presStyleLbl="node1" presStyleIdx="5" presStyleCnt="8">
        <dgm:presLayoutVars>
          <dgm:bulletEnabled val="1"/>
        </dgm:presLayoutVars>
      </dgm:prSet>
      <dgm:spPr/>
    </dgm:pt>
    <dgm:pt modelId="{1319DBF1-B7AB-45EF-A5F8-CD122464E612}" type="pres">
      <dgm:prSet presAssocID="{3BA8C37C-F991-49D6-802D-1AFE9258BC71}" presName="sibTrans" presStyleCnt="0"/>
      <dgm:spPr/>
    </dgm:pt>
    <dgm:pt modelId="{CB426B63-6855-4D3B-96C1-0489E2F6FC53}" type="pres">
      <dgm:prSet presAssocID="{FCE8AFF6-AD5A-4E03-A282-34CBFAD331BE}" presName="node" presStyleLbl="node1" presStyleIdx="6" presStyleCnt="8">
        <dgm:presLayoutVars>
          <dgm:bulletEnabled val="1"/>
        </dgm:presLayoutVars>
      </dgm:prSet>
      <dgm:spPr/>
    </dgm:pt>
    <dgm:pt modelId="{4DA355C5-CD6C-4185-A6A0-87D9E179F515}" type="pres">
      <dgm:prSet presAssocID="{C776827F-87BC-43AE-B342-B2BAFA8E8D25}" presName="sibTrans" presStyleCnt="0"/>
      <dgm:spPr/>
    </dgm:pt>
    <dgm:pt modelId="{88C5885D-3FC6-45EF-AEE1-B3826E566E66}" type="pres">
      <dgm:prSet presAssocID="{0C6CCD16-E49B-4625-82F5-EF0886BFD4D1}" presName="node" presStyleLbl="node1" presStyleIdx="7" presStyleCnt="8">
        <dgm:presLayoutVars>
          <dgm:bulletEnabled val="1"/>
        </dgm:presLayoutVars>
      </dgm:prSet>
      <dgm:spPr/>
    </dgm:pt>
  </dgm:ptLst>
  <dgm:cxnLst>
    <dgm:cxn modelId="{B5F1B408-41B1-4184-BACC-1F92B0D4B191}" type="presOf" srcId="{FCE8AFF6-AD5A-4E03-A282-34CBFAD331BE}" destId="{CB426B63-6855-4D3B-96C1-0489E2F6FC53}" srcOrd="0" destOrd="0" presId="urn:microsoft.com/office/officeart/2005/8/layout/default"/>
    <dgm:cxn modelId="{E1AF7215-6911-4D19-AA5C-5C165C67DB4F}" type="presOf" srcId="{75FA0136-A516-4BDB-A25C-D1958133FD43}" destId="{F232A439-440E-4DA9-9B51-B25B7D1EC309}" srcOrd="0" destOrd="0" presId="urn:microsoft.com/office/officeart/2005/8/layout/default"/>
    <dgm:cxn modelId="{CA040D2C-4C57-418B-90B1-BBDC10ED3B66}" srcId="{EF4B2929-86F0-43DB-BDC2-212BA12FFC0F}" destId="{75FA0136-A516-4BDB-A25C-D1958133FD43}" srcOrd="0" destOrd="0" parTransId="{086E80F3-7AD6-4E4C-8BCC-B22FEDABBA3D}" sibTransId="{FA12DCF7-C4EF-4BF4-8AD7-C58463C5C73B}"/>
    <dgm:cxn modelId="{8A9BEB2C-E7CD-474B-841C-36516D8ED115}" srcId="{EF4B2929-86F0-43DB-BDC2-212BA12FFC0F}" destId="{1019B6D1-1124-4D54-A2E7-61D2A08FE194}" srcOrd="1" destOrd="0" parTransId="{46FBCC9F-05F0-402B-AE84-59A416E14359}" sibTransId="{5FACC339-4D6C-45CD-A537-60E3C7306D00}"/>
    <dgm:cxn modelId="{462B4D41-40C7-48BD-92C4-0AE68303734D}" type="presOf" srcId="{71FA97A2-67F4-41B5-8B09-DA7B28CD9E21}" destId="{5016A6CF-7056-4BDB-B92D-CE83A48A4655}" srcOrd="0" destOrd="0" presId="urn:microsoft.com/office/officeart/2005/8/layout/default"/>
    <dgm:cxn modelId="{F9715643-CE5B-4C29-9B9F-C63DE9423F5D}" type="presOf" srcId="{DFDE05B7-2C6D-4EBF-B01A-7250E132F06D}" destId="{EB10E276-6D0C-437D-8890-D01D57653434}" srcOrd="0" destOrd="0" presId="urn:microsoft.com/office/officeart/2005/8/layout/default"/>
    <dgm:cxn modelId="{FFE9AA45-9807-44CD-9F06-8AF1495B52D7}" srcId="{EF4B2929-86F0-43DB-BDC2-212BA12FFC0F}" destId="{FCE8AFF6-AD5A-4E03-A282-34CBFAD331BE}" srcOrd="6" destOrd="0" parTransId="{C72BA84B-D442-43D3-ABFA-6A5B57C9B052}" sibTransId="{C776827F-87BC-43AE-B342-B2BAFA8E8D25}"/>
    <dgm:cxn modelId="{5E188967-0956-4546-8238-9ED2E6DD46BC}" type="presOf" srcId="{1019B6D1-1124-4D54-A2E7-61D2A08FE194}" destId="{AF648829-6603-4631-BE21-4B366867260A}" srcOrd="0" destOrd="0" presId="urn:microsoft.com/office/officeart/2005/8/layout/default"/>
    <dgm:cxn modelId="{6FF4CB4C-6DF7-4806-893F-95B4C1DC7D99}" srcId="{EF4B2929-86F0-43DB-BDC2-212BA12FFC0F}" destId="{0C6CCD16-E49B-4625-82F5-EF0886BFD4D1}" srcOrd="7" destOrd="0" parTransId="{850D724C-E378-4E2E-85E6-87FE2E302633}" sibTransId="{867DE220-58F2-4294-8DAB-CCE06F0FB498}"/>
    <dgm:cxn modelId="{A9AF836D-27BF-4608-A9FE-2912CA3E0254}" type="presOf" srcId="{0C6CCD16-E49B-4625-82F5-EF0886BFD4D1}" destId="{88C5885D-3FC6-45EF-AEE1-B3826E566E66}" srcOrd="0" destOrd="0" presId="urn:microsoft.com/office/officeart/2005/8/layout/default"/>
    <dgm:cxn modelId="{4CF77C6F-3925-4C30-AE47-5A0F3DDBC3C9}" type="presOf" srcId="{C2C8CE72-774D-42A3-89DC-610E2BCF12F6}" destId="{E7421F9B-4E1D-4739-9EA2-30A86B72A64F}" srcOrd="0" destOrd="0" presId="urn:microsoft.com/office/officeart/2005/8/layout/default"/>
    <dgm:cxn modelId="{DB242F51-6898-4606-9D54-E6247E8DD1B6}" type="presOf" srcId="{8F4385BC-4EB6-4920-8EEC-83D20AF46C5B}" destId="{819208B0-3E6E-4964-8127-73A72228CAA7}" srcOrd="0" destOrd="0" presId="urn:microsoft.com/office/officeart/2005/8/layout/default"/>
    <dgm:cxn modelId="{54382D8E-0D3A-4758-B370-E33AFAAF788C}" srcId="{EF4B2929-86F0-43DB-BDC2-212BA12FFC0F}" destId="{71FA97A2-67F4-41B5-8B09-DA7B28CD9E21}" srcOrd="2" destOrd="0" parTransId="{C79FC549-602A-4EB1-B73D-D74529122425}" sibTransId="{DF4A99C5-84CE-47A9-BDC4-EF5CE479EE97}"/>
    <dgm:cxn modelId="{F858339F-4F60-4A11-93C3-2C0BA632B311}" srcId="{EF4B2929-86F0-43DB-BDC2-212BA12FFC0F}" destId="{DFDE05B7-2C6D-4EBF-B01A-7250E132F06D}" srcOrd="3" destOrd="0" parTransId="{254610FB-A4A7-4261-A12F-11098BE8B8F7}" sibTransId="{DFC884F5-FB7D-42FA-A615-20EC94A7B481}"/>
    <dgm:cxn modelId="{8A9AE6B6-9483-41B4-9B44-47B946305ED7}" type="presOf" srcId="{EF4B2929-86F0-43DB-BDC2-212BA12FFC0F}" destId="{5ED7263B-458A-4346-A506-4345ADC1B3A3}" srcOrd="0" destOrd="0" presId="urn:microsoft.com/office/officeart/2005/8/layout/default"/>
    <dgm:cxn modelId="{BFC43FE6-9B55-4CBA-874A-3D5182CEDE71}" srcId="{EF4B2929-86F0-43DB-BDC2-212BA12FFC0F}" destId="{8F4385BC-4EB6-4920-8EEC-83D20AF46C5B}" srcOrd="5" destOrd="0" parTransId="{DF4B5939-8F88-4840-AA68-DE3A4C74A027}" sibTransId="{3BA8C37C-F991-49D6-802D-1AFE9258BC71}"/>
    <dgm:cxn modelId="{AC92C9F2-414A-46AA-966C-22C44D29EAA2}" srcId="{EF4B2929-86F0-43DB-BDC2-212BA12FFC0F}" destId="{C2C8CE72-774D-42A3-89DC-610E2BCF12F6}" srcOrd="4" destOrd="0" parTransId="{62334646-D900-47C2-BFCB-D4B03D0BBD83}" sibTransId="{21248A68-F612-474A-9002-C77169D99FA9}"/>
    <dgm:cxn modelId="{D6F831D5-A151-4C4C-A2E5-FB8F85FB9E11}" type="presParOf" srcId="{5ED7263B-458A-4346-A506-4345ADC1B3A3}" destId="{F232A439-440E-4DA9-9B51-B25B7D1EC309}" srcOrd="0" destOrd="0" presId="urn:microsoft.com/office/officeart/2005/8/layout/default"/>
    <dgm:cxn modelId="{5EB845B7-7D13-4C8F-A8D3-2B22E4FBACF8}" type="presParOf" srcId="{5ED7263B-458A-4346-A506-4345ADC1B3A3}" destId="{5BBB465C-9378-43B0-BB09-D2D1E39E711A}" srcOrd="1" destOrd="0" presId="urn:microsoft.com/office/officeart/2005/8/layout/default"/>
    <dgm:cxn modelId="{5B6BBA12-92B5-4C1F-81E3-538B5092005E}" type="presParOf" srcId="{5ED7263B-458A-4346-A506-4345ADC1B3A3}" destId="{AF648829-6603-4631-BE21-4B366867260A}" srcOrd="2" destOrd="0" presId="urn:microsoft.com/office/officeart/2005/8/layout/default"/>
    <dgm:cxn modelId="{B3FC231C-ED2C-4A2E-B7A7-861A2C8ED766}" type="presParOf" srcId="{5ED7263B-458A-4346-A506-4345ADC1B3A3}" destId="{FF5F1802-5B77-4552-AAD2-1BF33EBDBEFB}" srcOrd="3" destOrd="0" presId="urn:microsoft.com/office/officeart/2005/8/layout/default"/>
    <dgm:cxn modelId="{DE11D505-2569-4FE8-8F26-271F0B8B61C6}" type="presParOf" srcId="{5ED7263B-458A-4346-A506-4345ADC1B3A3}" destId="{5016A6CF-7056-4BDB-B92D-CE83A48A4655}" srcOrd="4" destOrd="0" presId="urn:microsoft.com/office/officeart/2005/8/layout/default"/>
    <dgm:cxn modelId="{ED0CEEAF-A172-4A87-B0CC-34EA98AD419C}" type="presParOf" srcId="{5ED7263B-458A-4346-A506-4345ADC1B3A3}" destId="{5221DF02-BCC1-47C6-A400-F7A8FA8905F0}" srcOrd="5" destOrd="0" presId="urn:microsoft.com/office/officeart/2005/8/layout/default"/>
    <dgm:cxn modelId="{0AC05E11-12D5-4F38-B8C0-D92096EBC13D}" type="presParOf" srcId="{5ED7263B-458A-4346-A506-4345ADC1B3A3}" destId="{EB10E276-6D0C-437D-8890-D01D57653434}" srcOrd="6" destOrd="0" presId="urn:microsoft.com/office/officeart/2005/8/layout/default"/>
    <dgm:cxn modelId="{65108B7B-B672-4299-B8A5-4C3E8E333352}" type="presParOf" srcId="{5ED7263B-458A-4346-A506-4345ADC1B3A3}" destId="{8915D5F4-BCB3-4499-84FA-26030245CBE8}" srcOrd="7" destOrd="0" presId="urn:microsoft.com/office/officeart/2005/8/layout/default"/>
    <dgm:cxn modelId="{FBA6619E-BAFC-4227-B870-A5BC1ECB6EEA}" type="presParOf" srcId="{5ED7263B-458A-4346-A506-4345ADC1B3A3}" destId="{E7421F9B-4E1D-4739-9EA2-30A86B72A64F}" srcOrd="8" destOrd="0" presId="urn:microsoft.com/office/officeart/2005/8/layout/default"/>
    <dgm:cxn modelId="{4507EF1F-8BF3-4C59-9963-0D92A91FE9D5}" type="presParOf" srcId="{5ED7263B-458A-4346-A506-4345ADC1B3A3}" destId="{EBB13977-9035-4AA9-B057-A9C7D0DDEE5B}" srcOrd="9" destOrd="0" presId="urn:microsoft.com/office/officeart/2005/8/layout/default"/>
    <dgm:cxn modelId="{D9248F80-6190-4509-A2AE-CF6935984273}" type="presParOf" srcId="{5ED7263B-458A-4346-A506-4345ADC1B3A3}" destId="{819208B0-3E6E-4964-8127-73A72228CAA7}" srcOrd="10" destOrd="0" presId="urn:microsoft.com/office/officeart/2005/8/layout/default"/>
    <dgm:cxn modelId="{B9206B68-6620-4AC1-9ACF-AC6699BBA254}" type="presParOf" srcId="{5ED7263B-458A-4346-A506-4345ADC1B3A3}" destId="{1319DBF1-B7AB-45EF-A5F8-CD122464E612}" srcOrd="11" destOrd="0" presId="urn:microsoft.com/office/officeart/2005/8/layout/default"/>
    <dgm:cxn modelId="{027F108E-3365-4DC0-ACAD-3047A1806925}" type="presParOf" srcId="{5ED7263B-458A-4346-A506-4345ADC1B3A3}" destId="{CB426B63-6855-4D3B-96C1-0489E2F6FC53}" srcOrd="12" destOrd="0" presId="urn:microsoft.com/office/officeart/2005/8/layout/default"/>
    <dgm:cxn modelId="{8924A769-91A3-43EF-91B0-D1B484FEB99D}" type="presParOf" srcId="{5ED7263B-458A-4346-A506-4345ADC1B3A3}" destId="{4DA355C5-CD6C-4185-A6A0-87D9E179F515}" srcOrd="13" destOrd="0" presId="urn:microsoft.com/office/officeart/2005/8/layout/default"/>
    <dgm:cxn modelId="{1F957AE8-A58D-46D2-8FBB-0EB71A50C618}" type="presParOf" srcId="{5ED7263B-458A-4346-A506-4345ADC1B3A3}" destId="{88C5885D-3FC6-45EF-AEE1-B3826E566E66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1F270C-DD04-45D9-8E5B-BACC6CC552EB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31DD165-A7CD-4BD1-A028-773698AA621E}">
      <dgm:prSet/>
      <dgm:spPr/>
      <dgm:t>
        <a:bodyPr/>
        <a:lstStyle/>
        <a:p>
          <a:r>
            <a:rPr lang="en-US" b="1" dirty="0" err="1"/>
            <a:t>Национален</a:t>
          </a:r>
          <a:r>
            <a:rPr lang="en-US" b="1" dirty="0"/>
            <a:t> </a:t>
          </a:r>
          <a:r>
            <a:rPr lang="en-US" b="1" dirty="0" err="1"/>
            <a:t>Енергетски</a:t>
          </a:r>
          <a:r>
            <a:rPr lang="en-US" b="1" dirty="0"/>
            <a:t> и </a:t>
          </a:r>
          <a:r>
            <a:rPr lang="en-US" b="1" dirty="0" err="1"/>
            <a:t>Климатски</a:t>
          </a:r>
          <a:r>
            <a:rPr lang="en-US" b="1" dirty="0"/>
            <a:t> План (NECP) 2021–2030</a:t>
          </a:r>
          <a:endParaRPr lang="en-US" dirty="0"/>
        </a:p>
      </dgm:t>
    </dgm:pt>
    <dgm:pt modelId="{31ED510A-E334-4F81-8032-608BF647E111}" type="parTrans" cxnId="{717CE6A6-E7CE-452F-923C-D69538328D12}">
      <dgm:prSet/>
      <dgm:spPr/>
      <dgm:t>
        <a:bodyPr/>
        <a:lstStyle/>
        <a:p>
          <a:endParaRPr lang="en-US"/>
        </a:p>
      </dgm:t>
    </dgm:pt>
    <dgm:pt modelId="{BA028D8D-46F9-4F90-BC38-448725B9BFE5}" type="sibTrans" cxnId="{717CE6A6-E7CE-452F-923C-D69538328D12}">
      <dgm:prSet/>
      <dgm:spPr/>
      <dgm:t>
        <a:bodyPr/>
        <a:lstStyle/>
        <a:p>
          <a:endParaRPr lang="en-US"/>
        </a:p>
      </dgm:t>
    </dgm:pt>
    <dgm:pt modelId="{6ED3DF3F-15E0-468E-84D6-8944E6465517}">
      <dgm:prSet/>
      <dgm:spPr/>
      <dgm:t>
        <a:bodyPr/>
        <a:lstStyle/>
        <a:p>
          <a:r>
            <a:rPr lang="en-US" b="1" dirty="0" err="1"/>
            <a:t>Долгорочна</a:t>
          </a:r>
          <a:r>
            <a:rPr lang="en-US" b="1" dirty="0"/>
            <a:t> </a:t>
          </a:r>
          <a:r>
            <a:rPr lang="en-US" b="1" dirty="0" err="1"/>
            <a:t>Стратегија</a:t>
          </a:r>
          <a:r>
            <a:rPr lang="en-US" b="1" dirty="0"/>
            <a:t> за </a:t>
          </a:r>
          <a:r>
            <a:rPr lang="en-US" b="1" dirty="0" err="1"/>
            <a:t>Климатска</a:t>
          </a:r>
          <a:r>
            <a:rPr lang="en-US" b="1" dirty="0"/>
            <a:t> Акција 2050</a:t>
          </a:r>
          <a:endParaRPr lang="en-US" dirty="0"/>
        </a:p>
      </dgm:t>
    </dgm:pt>
    <dgm:pt modelId="{D3FC83B5-7129-4433-B832-719B780105A6}" type="parTrans" cxnId="{F96000EE-1AC9-43C9-A4AB-B92AD5B9F5ED}">
      <dgm:prSet/>
      <dgm:spPr/>
      <dgm:t>
        <a:bodyPr/>
        <a:lstStyle/>
        <a:p>
          <a:endParaRPr lang="en-US"/>
        </a:p>
      </dgm:t>
    </dgm:pt>
    <dgm:pt modelId="{A3B19CFC-7A60-4560-96AC-C18443008B6C}" type="sibTrans" cxnId="{F96000EE-1AC9-43C9-A4AB-B92AD5B9F5ED}">
      <dgm:prSet/>
      <dgm:spPr/>
      <dgm:t>
        <a:bodyPr/>
        <a:lstStyle/>
        <a:p>
          <a:endParaRPr lang="en-US"/>
        </a:p>
      </dgm:t>
    </dgm:pt>
    <dgm:pt modelId="{810C6F61-67CD-4B61-BED5-9D03C2E24126}">
      <dgm:prSet/>
      <dgm:spPr/>
      <dgm:t>
        <a:bodyPr/>
        <a:lstStyle/>
        <a:p>
          <a:r>
            <a:rPr lang="en-US" b="1" dirty="0" err="1"/>
            <a:t>Национална</a:t>
          </a:r>
          <a:r>
            <a:rPr lang="en-US" b="1" dirty="0"/>
            <a:t> </a:t>
          </a:r>
          <a:r>
            <a:rPr lang="en-US" b="1" dirty="0" err="1"/>
            <a:t>стратегија</a:t>
          </a:r>
          <a:r>
            <a:rPr lang="en-US" b="1" dirty="0"/>
            <a:t> за заштита на </a:t>
          </a:r>
          <a:r>
            <a:rPr lang="en-US" b="1" dirty="0" err="1"/>
            <a:t>животната</a:t>
          </a:r>
          <a:r>
            <a:rPr lang="en-US" b="1" dirty="0"/>
            <a:t> </a:t>
          </a:r>
          <a:r>
            <a:rPr lang="en-US" b="1" dirty="0" err="1"/>
            <a:t>средина</a:t>
          </a:r>
          <a:endParaRPr lang="en-US" dirty="0"/>
        </a:p>
      </dgm:t>
    </dgm:pt>
    <dgm:pt modelId="{48E473A0-BE75-428E-BE6F-B23AF05B8F71}" type="parTrans" cxnId="{4E74FF5D-AEA3-41BA-B4F1-9DDF477D3955}">
      <dgm:prSet/>
      <dgm:spPr/>
      <dgm:t>
        <a:bodyPr/>
        <a:lstStyle/>
        <a:p>
          <a:endParaRPr lang="en-US"/>
        </a:p>
      </dgm:t>
    </dgm:pt>
    <dgm:pt modelId="{8B7E9F31-928D-4501-B5F5-C10FB2D77F18}" type="sibTrans" cxnId="{4E74FF5D-AEA3-41BA-B4F1-9DDF477D3955}">
      <dgm:prSet/>
      <dgm:spPr/>
      <dgm:t>
        <a:bodyPr/>
        <a:lstStyle/>
        <a:p>
          <a:endParaRPr lang="en-US"/>
        </a:p>
      </dgm:t>
    </dgm:pt>
    <dgm:pt modelId="{024E2ACE-0422-4874-91C4-367AA266E77A}">
      <dgm:prSet/>
      <dgm:spPr/>
      <dgm:t>
        <a:bodyPr/>
        <a:lstStyle/>
        <a:p>
          <a:r>
            <a:rPr lang="en-US" b="1" dirty="0" err="1"/>
            <a:t>Стратегија</a:t>
          </a:r>
          <a:r>
            <a:rPr lang="en-US" b="1" dirty="0"/>
            <a:t> за управување со отпад 2021–2030</a:t>
          </a:r>
          <a:endParaRPr lang="en-US" dirty="0"/>
        </a:p>
      </dgm:t>
    </dgm:pt>
    <dgm:pt modelId="{785E6139-80D2-4AE8-8E42-E14812193951}" type="parTrans" cxnId="{31D7F0F6-EC83-46A8-A8EB-9BFB69105128}">
      <dgm:prSet/>
      <dgm:spPr/>
      <dgm:t>
        <a:bodyPr/>
        <a:lstStyle/>
        <a:p>
          <a:endParaRPr lang="en-US"/>
        </a:p>
      </dgm:t>
    </dgm:pt>
    <dgm:pt modelId="{F33595B7-0F17-4FE0-ACC3-6E2CBD319A3B}" type="sibTrans" cxnId="{31D7F0F6-EC83-46A8-A8EB-9BFB69105128}">
      <dgm:prSet/>
      <dgm:spPr/>
      <dgm:t>
        <a:bodyPr/>
        <a:lstStyle/>
        <a:p>
          <a:endParaRPr lang="en-US"/>
        </a:p>
      </dgm:t>
    </dgm:pt>
    <dgm:pt modelId="{6E2B2153-3866-470A-B3CB-4DB0866C7344}">
      <dgm:prSet/>
      <dgm:spPr/>
      <dgm:t>
        <a:bodyPr/>
        <a:lstStyle/>
        <a:p>
          <a:r>
            <a:rPr lang="en-US" b="1" dirty="0" err="1"/>
            <a:t>Стратегија</a:t>
          </a:r>
          <a:r>
            <a:rPr lang="en-US" b="1" dirty="0"/>
            <a:t> за </a:t>
          </a:r>
          <a:r>
            <a:rPr lang="en-US" b="1" dirty="0" err="1"/>
            <a:t>биодиверзитет</a:t>
          </a:r>
          <a:endParaRPr lang="en-US" dirty="0"/>
        </a:p>
      </dgm:t>
    </dgm:pt>
    <dgm:pt modelId="{963D2E5E-A0D3-432E-BB48-59D18509974C}" type="parTrans" cxnId="{10F5480A-9432-4E12-8207-177C3E1BAD82}">
      <dgm:prSet/>
      <dgm:spPr/>
      <dgm:t>
        <a:bodyPr/>
        <a:lstStyle/>
        <a:p>
          <a:endParaRPr lang="en-US"/>
        </a:p>
      </dgm:t>
    </dgm:pt>
    <dgm:pt modelId="{A5D4E499-BC86-48E6-96A5-3AEF7B0CC5FC}" type="sibTrans" cxnId="{10F5480A-9432-4E12-8207-177C3E1BAD82}">
      <dgm:prSet/>
      <dgm:spPr/>
      <dgm:t>
        <a:bodyPr/>
        <a:lstStyle/>
        <a:p>
          <a:endParaRPr lang="en-US"/>
        </a:p>
      </dgm:t>
    </dgm:pt>
    <dgm:pt modelId="{F7E4BC7A-2229-4D39-8BDB-3EA25372D15D}">
      <dgm:prSet/>
      <dgm:spPr/>
      <dgm:t>
        <a:bodyPr/>
        <a:lstStyle/>
        <a:p>
          <a:r>
            <a:rPr lang="en-US" b="1" dirty="0" err="1"/>
            <a:t>Стратегија</a:t>
          </a:r>
          <a:r>
            <a:rPr lang="en-US" b="1" dirty="0"/>
            <a:t> за </a:t>
          </a:r>
          <a:r>
            <a:rPr lang="en-US" b="1" dirty="0" err="1"/>
            <a:t>квалитет</a:t>
          </a:r>
          <a:r>
            <a:rPr lang="en-US" b="1" dirty="0"/>
            <a:t> на воздух</a:t>
          </a:r>
          <a:endParaRPr lang="en-US" dirty="0"/>
        </a:p>
      </dgm:t>
    </dgm:pt>
    <dgm:pt modelId="{4F55A14E-F97F-49B1-A3C6-A6E99887589D}" type="parTrans" cxnId="{12B19313-A416-46DF-BACD-6AF1B8800093}">
      <dgm:prSet/>
      <dgm:spPr/>
      <dgm:t>
        <a:bodyPr/>
        <a:lstStyle/>
        <a:p>
          <a:endParaRPr lang="en-US"/>
        </a:p>
      </dgm:t>
    </dgm:pt>
    <dgm:pt modelId="{7300F9F9-75FA-4C57-BC5D-0DD7BE37621B}" type="sibTrans" cxnId="{12B19313-A416-46DF-BACD-6AF1B8800093}">
      <dgm:prSet/>
      <dgm:spPr/>
      <dgm:t>
        <a:bodyPr/>
        <a:lstStyle/>
        <a:p>
          <a:endParaRPr lang="en-US"/>
        </a:p>
      </dgm:t>
    </dgm:pt>
    <dgm:pt modelId="{632C314F-AF68-4AD5-8015-32546F75EE0B}">
      <dgm:prSet/>
      <dgm:spPr/>
      <dgm:t>
        <a:bodyPr/>
        <a:lstStyle/>
        <a:p>
          <a:r>
            <a:rPr lang="en-US" b="1" dirty="0" err="1"/>
            <a:t>Стратегија</a:t>
          </a:r>
          <a:r>
            <a:rPr lang="en-US" b="1" dirty="0"/>
            <a:t> за води</a:t>
          </a:r>
          <a:endParaRPr lang="en-US" dirty="0"/>
        </a:p>
      </dgm:t>
    </dgm:pt>
    <dgm:pt modelId="{740A82B4-C00D-4B77-8B54-46231FC9A2DB}" type="parTrans" cxnId="{D0BF1B9A-2903-4D41-97FC-70BC56FF4905}">
      <dgm:prSet/>
      <dgm:spPr/>
      <dgm:t>
        <a:bodyPr/>
        <a:lstStyle/>
        <a:p>
          <a:endParaRPr lang="en-US"/>
        </a:p>
      </dgm:t>
    </dgm:pt>
    <dgm:pt modelId="{C7D8C0F1-1558-4411-8884-48E9D8F480CF}" type="sibTrans" cxnId="{D0BF1B9A-2903-4D41-97FC-70BC56FF4905}">
      <dgm:prSet/>
      <dgm:spPr/>
      <dgm:t>
        <a:bodyPr/>
        <a:lstStyle/>
        <a:p>
          <a:endParaRPr lang="en-US"/>
        </a:p>
      </dgm:t>
    </dgm:pt>
    <dgm:pt modelId="{5EB7872F-C4A6-4E0E-B7D0-6961560E5293}">
      <dgm:prSet/>
      <dgm:spPr/>
      <dgm:t>
        <a:bodyPr/>
        <a:lstStyle/>
        <a:p>
          <a:r>
            <a:rPr lang="en-US" b="1" dirty="0" err="1"/>
            <a:t>Национална</a:t>
          </a:r>
          <a:r>
            <a:rPr lang="en-US" b="1" dirty="0"/>
            <a:t> </a:t>
          </a:r>
          <a:r>
            <a:rPr lang="en-US" b="1" dirty="0" err="1"/>
            <a:t>транспортна</a:t>
          </a:r>
          <a:r>
            <a:rPr lang="en-US" b="1" dirty="0"/>
            <a:t> </a:t>
          </a:r>
          <a:r>
            <a:rPr lang="en-US" b="1" dirty="0" err="1"/>
            <a:t>стратегија</a:t>
          </a:r>
          <a:endParaRPr lang="en-US" dirty="0"/>
        </a:p>
      </dgm:t>
    </dgm:pt>
    <dgm:pt modelId="{22835B1E-A37F-4275-8CEF-38BC5FB21050}" type="parTrans" cxnId="{28F5C1F1-8B09-45B1-A6C9-4BA0911A8585}">
      <dgm:prSet/>
      <dgm:spPr/>
      <dgm:t>
        <a:bodyPr/>
        <a:lstStyle/>
        <a:p>
          <a:endParaRPr lang="en-US"/>
        </a:p>
      </dgm:t>
    </dgm:pt>
    <dgm:pt modelId="{3705C2FC-1BD9-4F47-B6BB-58C3908CFA7C}" type="sibTrans" cxnId="{28F5C1F1-8B09-45B1-A6C9-4BA0911A8585}">
      <dgm:prSet/>
      <dgm:spPr/>
      <dgm:t>
        <a:bodyPr/>
        <a:lstStyle/>
        <a:p>
          <a:endParaRPr lang="en-US"/>
        </a:p>
      </dgm:t>
    </dgm:pt>
    <dgm:pt modelId="{EBF7ADFF-3559-4385-97B7-27495ED579A3}">
      <dgm:prSet/>
      <dgm:spPr/>
      <dgm:t>
        <a:bodyPr/>
        <a:lstStyle/>
        <a:p>
          <a:r>
            <a:rPr lang="en-US" b="1" dirty="0" err="1"/>
            <a:t>Стратегија</a:t>
          </a:r>
          <a:r>
            <a:rPr lang="en-US" b="1" dirty="0"/>
            <a:t> за </a:t>
          </a:r>
          <a:r>
            <a:rPr lang="en-US" b="1" dirty="0" err="1"/>
            <a:t>рурален</a:t>
          </a:r>
          <a:r>
            <a:rPr lang="en-US" b="1" dirty="0"/>
            <a:t> развој</a:t>
          </a:r>
          <a:r>
            <a:rPr lang="en-US" dirty="0"/>
            <a:t>.</a:t>
          </a:r>
        </a:p>
      </dgm:t>
    </dgm:pt>
    <dgm:pt modelId="{CB814B0E-6A97-4944-90E0-1B3C33027495}" type="parTrans" cxnId="{7B6F6199-0F32-46E8-B90E-5DD3E407A011}">
      <dgm:prSet/>
      <dgm:spPr/>
      <dgm:t>
        <a:bodyPr/>
        <a:lstStyle/>
        <a:p>
          <a:endParaRPr lang="en-US"/>
        </a:p>
      </dgm:t>
    </dgm:pt>
    <dgm:pt modelId="{E011071F-775E-4857-8B88-B9CFFE504C3E}" type="sibTrans" cxnId="{7B6F6199-0F32-46E8-B90E-5DD3E407A011}">
      <dgm:prSet/>
      <dgm:spPr/>
      <dgm:t>
        <a:bodyPr/>
        <a:lstStyle/>
        <a:p>
          <a:endParaRPr lang="en-US"/>
        </a:p>
      </dgm:t>
    </dgm:pt>
    <dgm:pt modelId="{6394715A-2230-4925-9FD9-46938B97ED1D}">
      <dgm:prSet/>
      <dgm:spPr/>
      <dgm:t>
        <a:bodyPr/>
        <a:lstStyle/>
        <a:p>
          <a:r>
            <a:rPr lang="en-US" b="1" dirty="0" err="1"/>
            <a:t>Национална</a:t>
          </a:r>
          <a:r>
            <a:rPr lang="en-US" b="1" dirty="0"/>
            <a:t> </a:t>
          </a:r>
          <a:r>
            <a:rPr lang="en-US" b="1" dirty="0" err="1"/>
            <a:t>стратегија</a:t>
          </a:r>
          <a:r>
            <a:rPr lang="en-US" b="1" dirty="0"/>
            <a:t> за </a:t>
          </a:r>
          <a:r>
            <a:rPr lang="en-US" b="1" dirty="0" err="1"/>
            <a:t>одржлив</a:t>
          </a:r>
          <a:r>
            <a:rPr lang="en-US" b="1" dirty="0"/>
            <a:t> развој</a:t>
          </a:r>
          <a:endParaRPr lang="en-US" dirty="0"/>
        </a:p>
      </dgm:t>
    </dgm:pt>
    <dgm:pt modelId="{274995F8-31E3-4E43-895F-37AEA1CE4FCC}" type="parTrans" cxnId="{411C2247-2BB0-4BB7-8902-1B50E0876CCA}">
      <dgm:prSet/>
      <dgm:spPr/>
      <dgm:t>
        <a:bodyPr/>
        <a:lstStyle/>
        <a:p>
          <a:endParaRPr lang="en-US"/>
        </a:p>
      </dgm:t>
    </dgm:pt>
    <dgm:pt modelId="{0CF89664-A8EC-4521-9008-EF9EE569D64D}" type="sibTrans" cxnId="{411C2247-2BB0-4BB7-8902-1B50E0876CCA}">
      <dgm:prSet/>
      <dgm:spPr/>
      <dgm:t>
        <a:bodyPr/>
        <a:lstStyle/>
        <a:p>
          <a:endParaRPr lang="en-US"/>
        </a:p>
      </dgm:t>
    </dgm:pt>
    <dgm:pt modelId="{616BB217-1DAE-4815-82A5-5B6D3DF26788}">
      <dgm:prSet/>
      <dgm:spPr/>
      <dgm:t>
        <a:bodyPr/>
        <a:lstStyle/>
        <a:p>
          <a:r>
            <a:rPr lang="mk-MK" b="1" dirty="0"/>
            <a:t>С</a:t>
          </a:r>
          <a:r>
            <a:rPr lang="en-US" b="1" dirty="0" err="1"/>
            <a:t>тратегија</a:t>
          </a:r>
          <a:r>
            <a:rPr lang="en-US" b="1" dirty="0"/>
            <a:t> </a:t>
          </a:r>
          <a:r>
            <a:rPr lang="mk-MK" b="1" dirty="0"/>
            <a:t>за НИПП</a:t>
          </a:r>
          <a:r>
            <a:rPr lang="en-US" b="1" dirty="0"/>
            <a:t>– </a:t>
          </a:r>
          <a:r>
            <a:rPr lang="en-US" b="1" dirty="0" err="1"/>
            <a:t>компонента</a:t>
          </a:r>
          <a:r>
            <a:rPr lang="en-US" b="1" dirty="0"/>
            <a:t> за </a:t>
          </a:r>
          <a:r>
            <a:rPr lang="en-US" b="1" dirty="0" err="1"/>
            <a:t>просторни</a:t>
          </a:r>
          <a:r>
            <a:rPr lang="en-US" b="1" dirty="0"/>
            <a:t> податоци</a:t>
          </a:r>
          <a:endParaRPr lang="en-US" dirty="0"/>
        </a:p>
      </dgm:t>
    </dgm:pt>
    <dgm:pt modelId="{F9FC13DE-C972-4EC5-A549-B12604F71ECD}" type="parTrans" cxnId="{F04559A1-711A-4B85-8320-DD1A424FB136}">
      <dgm:prSet/>
      <dgm:spPr/>
      <dgm:t>
        <a:bodyPr/>
        <a:lstStyle/>
        <a:p>
          <a:endParaRPr lang="en-US"/>
        </a:p>
      </dgm:t>
    </dgm:pt>
    <dgm:pt modelId="{2C918DC5-E664-4FF6-815E-87A9A4D6DCFC}" type="sibTrans" cxnId="{F04559A1-711A-4B85-8320-DD1A424FB136}">
      <dgm:prSet/>
      <dgm:spPr/>
      <dgm:t>
        <a:bodyPr/>
        <a:lstStyle/>
        <a:p>
          <a:endParaRPr lang="en-US"/>
        </a:p>
      </dgm:t>
    </dgm:pt>
    <dgm:pt modelId="{E6154A9E-1B8B-4DEA-8B70-A3A1B8A8DEB2}" type="pres">
      <dgm:prSet presAssocID="{791F270C-DD04-45D9-8E5B-BACC6CC552EB}" presName="Name0" presStyleCnt="0">
        <dgm:presLayoutVars>
          <dgm:dir/>
          <dgm:resizeHandles val="exact"/>
        </dgm:presLayoutVars>
      </dgm:prSet>
      <dgm:spPr/>
    </dgm:pt>
    <dgm:pt modelId="{EDFB5D3F-00D1-4791-B6D4-A5383FBA3437}" type="pres">
      <dgm:prSet presAssocID="{531DD165-A7CD-4BD1-A028-773698AA621E}" presName="node" presStyleLbl="node1" presStyleIdx="0" presStyleCnt="11">
        <dgm:presLayoutVars>
          <dgm:bulletEnabled val="1"/>
        </dgm:presLayoutVars>
      </dgm:prSet>
      <dgm:spPr/>
    </dgm:pt>
    <dgm:pt modelId="{D5DBD016-9890-4C4A-B877-CD9275A696ED}" type="pres">
      <dgm:prSet presAssocID="{BA028D8D-46F9-4F90-BC38-448725B9BFE5}" presName="sibTrans" presStyleLbl="sibTrans1D1" presStyleIdx="0" presStyleCnt="10"/>
      <dgm:spPr/>
    </dgm:pt>
    <dgm:pt modelId="{2DEC58EE-B884-4CC3-A5D2-7A1B26665627}" type="pres">
      <dgm:prSet presAssocID="{BA028D8D-46F9-4F90-BC38-448725B9BFE5}" presName="connectorText" presStyleLbl="sibTrans1D1" presStyleIdx="0" presStyleCnt="10"/>
      <dgm:spPr/>
    </dgm:pt>
    <dgm:pt modelId="{7FAB898B-CAA1-488D-93AB-FD96CB8249D0}" type="pres">
      <dgm:prSet presAssocID="{6ED3DF3F-15E0-468E-84D6-8944E6465517}" presName="node" presStyleLbl="node1" presStyleIdx="1" presStyleCnt="11">
        <dgm:presLayoutVars>
          <dgm:bulletEnabled val="1"/>
        </dgm:presLayoutVars>
      </dgm:prSet>
      <dgm:spPr/>
    </dgm:pt>
    <dgm:pt modelId="{EAD0867B-D5F2-406E-90F8-C590EE5502EF}" type="pres">
      <dgm:prSet presAssocID="{A3B19CFC-7A60-4560-96AC-C18443008B6C}" presName="sibTrans" presStyleLbl="sibTrans1D1" presStyleIdx="1" presStyleCnt="10"/>
      <dgm:spPr/>
    </dgm:pt>
    <dgm:pt modelId="{022CEE60-0B72-4A8A-B72B-ECA4540BE311}" type="pres">
      <dgm:prSet presAssocID="{A3B19CFC-7A60-4560-96AC-C18443008B6C}" presName="connectorText" presStyleLbl="sibTrans1D1" presStyleIdx="1" presStyleCnt="10"/>
      <dgm:spPr/>
    </dgm:pt>
    <dgm:pt modelId="{4047173F-E586-4CC6-B79C-DF0B6E88DAF3}" type="pres">
      <dgm:prSet presAssocID="{810C6F61-67CD-4B61-BED5-9D03C2E24126}" presName="node" presStyleLbl="node1" presStyleIdx="2" presStyleCnt="11">
        <dgm:presLayoutVars>
          <dgm:bulletEnabled val="1"/>
        </dgm:presLayoutVars>
      </dgm:prSet>
      <dgm:spPr/>
    </dgm:pt>
    <dgm:pt modelId="{81D1BA92-B255-49EF-AEA4-3AFA732256FA}" type="pres">
      <dgm:prSet presAssocID="{8B7E9F31-928D-4501-B5F5-C10FB2D77F18}" presName="sibTrans" presStyleLbl="sibTrans1D1" presStyleIdx="2" presStyleCnt="10"/>
      <dgm:spPr/>
    </dgm:pt>
    <dgm:pt modelId="{3C507E14-87B4-4551-889B-3393284B9884}" type="pres">
      <dgm:prSet presAssocID="{8B7E9F31-928D-4501-B5F5-C10FB2D77F18}" presName="connectorText" presStyleLbl="sibTrans1D1" presStyleIdx="2" presStyleCnt="10"/>
      <dgm:spPr/>
    </dgm:pt>
    <dgm:pt modelId="{6D741E18-DF41-43A4-9787-5C57DC632FB6}" type="pres">
      <dgm:prSet presAssocID="{024E2ACE-0422-4874-91C4-367AA266E77A}" presName="node" presStyleLbl="node1" presStyleIdx="3" presStyleCnt="11">
        <dgm:presLayoutVars>
          <dgm:bulletEnabled val="1"/>
        </dgm:presLayoutVars>
      </dgm:prSet>
      <dgm:spPr/>
    </dgm:pt>
    <dgm:pt modelId="{5FE7658F-60FD-4F57-9AF2-A85AC1C0E427}" type="pres">
      <dgm:prSet presAssocID="{F33595B7-0F17-4FE0-ACC3-6E2CBD319A3B}" presName="sibTrans" presStyleLbl="sibTrans1D1" presStyleIdx="3" presStyleCnt="10"/>
      <dgm:spPr/>
    </dgm:pt>
    <dgm:pt modelId="{FA84F8F2-6BCB-4C9F-B83A-9D662644C6EF}" type="pres">
      <dgm:prSet presAssocID="{F33595B7-0F17-4FE0-ACC3-6E2CBD319A3B}" presName="connectorText" presStyleLbl="sibTrans1D1" presStyleIdx="3" presStyleCnt="10"/>
      <dgm:spPr/>
    </dgm:pt>
    <dgm:pt modelId="{8C1A8C89-CAF5-45CD-A333-FE02C35C0532}" type="pres">
      <dgm:prSet presAssocID="{6E2B2153-3866-470A-B3CB-4DB0866C7344}" presName="node" presStyleLbl="node1" presStyleIdx="4" presStyleCnt="11">
        <dgm:presLayoutVars>
          <dgm:bulletEnabled val="1"/>
        </dgm:presLayoutVars>
      </dgm:prSet>
      <dgm:spPr/>
    </dgm:pt>
    <dgm:pt modelId="{14564C8F-5C0C-4B8B-BC75-902C30BCB8D8}" type="pres">
      <dgm:prSet presAssocID="{A5D4E499-BC86-48E6-96A5-3AEF7B0CC5FC}" presName="sibTrans" presStyleLbl="sibTrans1D1" presStyleIdx="4" presStyleCnt="10"/>
      <dgm:spPr/>
    </dgm:pt>
    <dgm:pt modelId="{0E79876C-71B9-4921-8C55-747F452CDB5B}" type="pres">
      <dgm:prSet presAssocID="{A5D4E499-BC86-48E6-96A5-3AEF7B0CC5FC}" presName="connectorText" presStyleLbl="sibTrans1D1" presStyleIdx="4" presStyleCnt="10"/>
      <dgm:spPr/>
    </dgm:pt>
    <dgm:pt modelId="{2A8F03E9-AEC0-41D1-9ABA-B3DBBEC447E7}" type="pres">
      <dgm:prSet presAssocID="{F7E4BC7A-2229-4D39-8BDB-3EA25372D15D}" presName="node" presStyleLbl="node1" presStyleIdx="5" presStyleCnt="11">
        <dgm:presLayoutVars>
          <dgm:bulletEnabled val="1"/>
        </dgm:presLayoutVars>
      </dgm:prSet>
      <dgm:spPr/>
    </dgm:pt>
    <dgm:pt modelId="{1E973836-6170-4CC3-8F17-2BFFCDC67FFE}" type="pres">
      <dgm:prSet presAssocID="{7300F9F9-75FA-4C57-BC5D-0DD7BE37621B}" presName="sibTrans" presStyleLbl="sibTrans1D1" presStyleIdx="5" presStyleCnt="10"/>
      <dgm:spPr/>
    </dgm:pt>
    <dgm:pt modelId="{FA8691D7-20E1-4A85-892B-49B4FC963520}" type="pres">
      <dgm:prSet presAssocID="{7300F9F9-75FA-4C57-BC5D-0DD7BE37621B}" presName="connectorText" presStyleLbl="sibTrans1D1" presStyleIdx="5" presStyleCnt="10"/>
      <dgm:spPr/>
    </dgm:pt>
    <dgm:pt modelId="{6A94C573-B254-448D-BE6B-6D997A400482}" type="pres">
      <dgm:prSet presAssocID="{632C314F-AF68-4AD5-8015-32546F75EE0B}" presName="node" presStyleLbl="node1" presStyleIdx="6" presStyleCnt="11">
        <dgm:presLayoutVars>
          <dgm:bulletEnabled val="1"/>
        </dgm:presLayoutVars>
      </dgm:prSet>
      <dgm:spPr/>
    </dgm:pt>
    <dgm:pt modelId="{3DC86DC3-8A99-45C1-B20C-27C14B19B155}" type="pres">
      <dgm:prSet presAssocID="{C7D8C0F1-1558-4411-8884-48E9D8F480CF}" presName="sibTrans" presStyleLbl="sibTrans1D1" presStyleIdx="6" presStyleCnt="10"/>
      <dgm:spPr/>
    </dgm:pt>
    <dgm:pt modelId="{35B206EB-FCD7-4B53-BF2A-B63EC74692DF}" type="pres">
      <dgm:prSet presAssocID="{C7D8C0F1-1558-4411-8884-48E9D8F480CF}" presName="connectorText" presStyleLbl="sibTrans1D1" presStyleIdx="6" presStyleCnt="10"/>
      <dgm:spPr/>
    </dgm:pt>
    <dgm:pt modelId="{A2561B56-E5C0-4221-9EC5-75FB9F3D9E49}" type="pres">
      <dgm:prSet presAssocID="{5EB7872F-C4A6-4E0E-B7D0-6961560E5293}" presName="node" presStyleLbl="node1" presStyleIdx="7" presStyleCnt="11">
        <dgm:presLayoutVars>
          <dgm:bulletEnabled val="1"/>
        </dgm:presLayoutVars>
      </dgm:prSet>
      <dgm:spPr/>
    </dgm:pt>
    <dgm:pt modelId="{4AEE5342-7D09-496B-B016-03536BC7A51C}" type="pres">
      <dgm:prSet presAssocID="{3705C2FC-1BD9-4F47-B6BB-58C3908CFA7C}" presName="sibTrans" presStyleLbl="sibTrans1D1" presStyleIdx="7" presStyleCnt="10"/>
      <dgm:spPr/>
    </dgm:pt>
    <dgm:pt modelId="{FC2DCF73-DD3F-4EC6-831E-6E452E698198}" type="pres">
      <dgm:prSet presAssocID="{3705C2FC-1BD9-4F47-B6BB-58C3908CFA7C}" presName="connectorText" presStyleLbl="sibTrans1D1" presStyleIdx="7" presStyleCnt="10"/>
      <dgm:spPr/>
    </dgm:pt>
    <dgm:pt modelId="{78BABF6B-8D3C-44C4-A54C-DE4D2A5DAB3B}" type="pres">
      <dgm:prSet presAssocID="{EBF7ADFF-3559-4385-97B7-27495ED579A3}" presName="node" presStyleLbl="node1" presStyleIdx="8" presStyleCnt="11">
        <dgm:presLayoutVars>
          <dgm:bulletEnabled val="1"/>
        </dgm:presLayoutVars>
      </dgm:prSet>
      <dgm:spPr/>
    </dgm:pt>
    <dgm:pt modelId="{3FE4FBD9-69E7-4CDB-9A2F-B4B6DB320764}" type="pres">
      <dgm:prSet presAssocID="{E011071F-775E-4857-8B88-B9CFFE504C3E}" presName="sibTrans" presStyleLbl="sibTrans1D1" presStyleIdx="8" presStyleCnt="10"/>
      <dgm:spPr/>
    </dgm:pt>
    <dgm:pt modelId="{1536644B-AE59-4022-86CB-48A84AB052E3}" type="pres">
      <dgm:prSet presAssocID="{E011071F-775E-4857-8B88-B9CFFE504C3E}" presName="connectorText" presStyleLbl="sibTrans1D1" presStyleIdx="8" presStyleCnt="10"/>
      <dgm:spPr/>
    </dgm:pt>
    <dgm:pt modelId="{7DE2A4E9-EEE2-496A-A7FC-E995EB055EF8}" type="pres">
      <dgm:prSet presAssocID="{6394715A-2230-4925-9FD9-46938B97ED1D}" presName="node" presStyleLbl="node1" presStyleIdx="9" presStyleCnt="11">
        <dgm:presLayoutVars>
          <dgm:bulletEnabled val="1"/>
        </dgm:presLayoutVars>
      </dgm:prSet>
      <dgm:spPr/>
    </dgm:pt>
    <dgm:pt modelId="{C1C372E2-0C14-4264-8EBE-32DEFE7D06F0}" type="pres">
      <dgm:prSet presAssocID="{0CF89664-A8EC-4521-9008-EF9EE569D64D}" presName="sibTrans" presStyleLbl="sibTrans1D1" presStyleIdx="9" presStyleCnt="10"/>
      <dgm:spPr/>
    </dgm:pt>
    <dgm:pt modelId="{54E3EEF9-9E8C-46E2-92F2-E9F57A9BA19B}" type="pres">
      <dgm:prSet presAssocID="{0CF89664-A8EC-4521-9008-EF9EE569D64D}" presName="connectorText" presStyleLbl="sibTrans1D1" presStyleIdx="9" presStyleCnt="10"/>
      <dgm:spPr/>
    </dgm:pt>
    <dgm:pt modelId="{698322E0-4891-4346-925A-9DA5DC170138}" type="pres">
      <dgm:prSet presAssocID="{616BB217-1DAE-4815-82A5-5B6D3DF26788}" presName="node" presStyleLbl="node1" presStyleIdx="10" presStyleCnt="11">
        <dgm:presLayoutVars>
          <dgm:bulletEnabled val="1"/>
        </dgm:presLayoutVars>
      </dgm:prSet>
      <dgm:spPr/>
    </dgm:pt>
  </dgm:ptLst>
  <dgm:cxnLst>
    <dgm:cxn modelId="{7494C105-4C06-4031-8CDB-A2E8EB97B2D3}" type="presOf" srcId="{5EB7872F-C4A6-4E0E-B7D0-6961560E5293}" destId="{A2561B56-E5C0-4221-9EC5-75FB9F3D9E49}" srcOrd="0" destOrd="0" presId="urn:microsoft.com/office/officeart/2016/7/layout/RepeatingBendingProcessNew"/>
    <dgm:cxn modelId="{F54E6206-967D-4ED4-9366-AC7B11E47369}" type="presOf" srcId="{616BB217-1DAE-4815-82A5-5B6D3DF26788}" destId="{698322E0-4891-4346-925A-9DA5DC170138}" srcOrd="0" destOrd="0" presId="urn:microsoft.com/office/officeart/2016/7/layout/RepeatingBendingProcessNew"/>
    <dgm:cxn modelId="{D42D8C07-AF5E-414C-B617-10A1056BE3CF}" type="presOf" srcId="{810C6F61-67CD-4B61-BED5-9D03C2E24126}" destId="{4047173F-E586-4CC6-B79C-DF0B6E88DAF3}" srcOrd="0" destOrd="0" presId="urn:microsoft.com/office/officeart/2016/7/layout/RepeatingBendingProcessNew"/>
    <dgm:cxn modelId="{10F5480A-9432-4E12-8207-177C3E1BAD82}" srcId="{791F270C-DD04-45D9-8E5B-BACC6CC552EB}" destId="{6E2B2153-3866-470A-B3CB-4DB0866C7344}" srcOrd="4" destOrd="0" parTransId="{963D2E5E-A0D3-432E-BB48-59D18509974C}" sibTransId="{A5D4E499-BC86-48E6-96A5-3AEF7B0CC5FC}"/>
    <dgm:cxn modelId="{DDAC3710-18F1-4C14-BB3B-11A5A00462ED}" type="presOf" srcId="{7300F9F9-75FA-4C57-BC5D-0DD7BE37621B}" destId="{FA8691D7-20E1-4A85-892B-49B4FC963520}" srcOrd="1" destOrd="0" presId="urn:microsoft.com/office/officeart/2016/7/layout/RepeatingBendingProcessNew"/>
    <dgm:cxn modelId="{12B19313-A416-46DF-BACD-6AF1B8800093}" srcId="{791F270C-DD04-45D9-8E5B-BACC6CC552EB}" destId="{F7E4BC7A-2229-4D39-8BDB-3EA25372D15D}" srcOrd="5" destOrd="0" parTransId="{4F55A14E-F97F-49B1-A3C6-A6E99887589D}" sibTransId="{7300F9F9-75FA-4C57-BC5D-0DD7BE37621B}"/>
    <dgm:cxn modelId="{5CD9D613-00BB-48E6-9769-7BA33D566E9C}" type="presOf" srcId="{A3B19CFC-7A60-4560-96AC-C18443008B6C}" destId="{022CEE60-0B72-4A8A-B72B-ECA4540BE311}" srcOrd="1" destOrd="0" presId="urn:microsoft.com/office/officeart/2016/7/layout/RepeatingBendingProcessNew"/>
    <dgm:cxn modelId="{A798E115-5E02-4DAE-A94F-131A59FD489F}" type="presOf" srcId="{8B7E9F31-928D-4501-B5F5-C10FB2D77F18}" destId="{3C507E14-87B4-4551-889B-3393284B9884}" srcOrd="1" destOrd="0" presId="urn:microsoft.com/office/officeart/2016/7/layout/RepeatingBendingProcessNew"/>
    <dgm:cxn modelId="{B243DB1F-4CEF-4E73-9C77-A3C4B0826E2D}" type="presOf" srcId="{0CF89664-A8EC-4521-9008-EF9EE569D64D}" destId="{54E3EEF9-9E8C-46E2-92F2-E9F57A9BA19B}" srcOrd="1" destOrd="0" presId="urn:microsoft.com/office/officeart/2016/7/layout/RepeatingBendingProcessNew"/>
    <dgm:cxn modelId="{82B59128-EC5F-428B-A491-F2762E229E17}" type="presOf" srcId="{632C314F-AF68-4AD5-8015-32546F75EE0B}" destId="{6A94C573-B254-448D-BE6B-6D997A400482}" srcOrd="0" destOrd="0" presId="urn:microsoft.com/office/officeart/2016/7/layout/RepeatingBendingProcessNew"/>
    <dgm:cxn modelId="{5CDC5C2F-36D7-4F43-941F-4B456C9092BC}" type="presOf" srcId="{F33595B7-0F17-4FE0-ACC3-6E2CBD319A3B}" destId="{5FE7658F-60FD-4F57-9AF2-A85AC1C0E427}" srcOrd="0" destOrd="0" presId="urn:microsoft.com/office/officeart/2016/7/layout/RepeatingBendingProcessNew"/>
    <dgm:cxn modelId="{69217831-6081-440F-A992-F70F6905971E}" type="presOf" srcId="{7300F9F9-75FA-4C57-BC5D-0DD7BE37621B}" destId="{1E973836-6170-4CC3-8F17-2BFFCDC67FFE}" srcOrd="0" destOrd="0" presId="urn:microsoft.com/office/officeart/2016/7/layout/RepeatingBendingProcessNew"/>
    <dgm:cxn modelId="{E0BFE838-8EDC-48A1-A470-7B319FD6EB2D}" type="presOf" srcId="{A3B19CFC-7A60-4560-96AC-C18443008B6C}" destId="{EAD0867B-D5F2-406E-90F8-C590EE5502EF}" srcOrd="0" destOrd="0" presId="urn:microsoft.com/office/officeart/2016/7/layout/RepeatingBendingProcessNew"/>
    <dgm:cxn modelId="{58BC0740-F09A-4366-9C49-5CAF8C11E4EA}" type="presOf" srcId="{6394715A-2230-4925-9FD9-46938B97ED1D}" destId="{7DE2A4E9-EEE2-496A-A7FC-E995EB055EF8}" srcOrd="0" destOrd="0" presId="urn:microsoft.com/office/officeart/2016/7/layout/RepeatingBendingProcessNew"/>
    <dgm:cxn modelId="{67F8E75B-AA02-47C2-9D33-F96747C9B8DF}" type="presOf" srcId="{531DD165-A7CD-4BD1-A028-773698AA621E}" destId="{EDFB5D3F-00D1-4791-B6D4-A5383FBA3437}" srcOrd="0" destOrd="0" presId="urn:microsoft.com/office/officeart/2016/7/layout/RepeatingBendingProcessNew"/>
    <dgm:cxn modelId="{4E74FF5D-AEA3-41BA-B4F1-9DDF477D3955}" srcId="{791F270C-DD04-45D9-8E5B-BACC6CC552EB}" destId="{810C6F61-67CD-4B61-BED5-9D03C2E24126}" srcOrd="2" destOrd="0" parTransId="{48E473A0-BE75-428E-BE6F-B23AF05B8F71}" sibTransId="{8B7E9F31-928D-4501-B5F5-C10FB2D77F18}"/>
    <dgm:cxn modelId="{28FA9C42-5010-43D6-81BE-6788C788DD7C}" type="presOf" srcId="{791F270C-DD04-45D9-8E5B-BACC6CC552EB}" destId="{E6154A9E-1B8B-4DEA-8B70-A3A1B8A8DEB2}" srcOrd="0" destOrd="0" presId="urn:microsoft.com/office/officeart/2016/7/layout/RepeatingBendingProcessNew"/>
    <dgm:cxn modelId="{411C2247-2BB0-4BB7-8902-1B50E0876CCA}" srcId="{791F270C-DD04-45D9-8E5B-BACC6CC552EB}" destId="{6394715A-2230-4925-9FD9-46938B97ED1D}" srcOrd="9" destOrd="0" parTransId="{274995F8-31E3-4E43-895F-37AEA1CE4FCC}" sibTransId="{0CF89664-A8EC-4521-9008-EF9EE569D64D}"/>
    <dgm:cxn modelId="{E3D03F67-F91D-4014-95E0-588B4AFB174F}" type="presOf" srcId="{3705C2FC-1BD9-4F47-B6BB-58C3908CFA7C}" destId="{FC2DCF73-DD3F-4EC6-831E-6E452E698198}" srcOrd="1" destOrd="0" presId="urn:microsoft.com/office/officeart/2016/7/layout/RepeatingBendingProcessNew"/>
    <dgm:cxn modelId="{F8044955-5110-4730-84E5-6E5AF247A8BF}" type="presOf" srcId="{F33595B7-0F17-4FE0-ACC3-6E2CBD319A3B}" destId="{FA84F8F2-6BCB-4C9F-B83A-9D662644C6EF}" srcOrd="1" destOrd="0" presId="urn:microsoft.com/office/officeart/2016/7/layout/RepeatingBendingProcessNew"/>
    <dgm:cxn modelId="{B5DAB359-0876-4DBA-B90F-E56667BAB64C}" type="presOf" srcId="{BA028D8D-46F9-4F90-BC38-448725B9BFE5}" destId="{D5DBD016-9890-4C4A-B877-CD9275A696ED}" srcOrd="0" destOrd="0" presId="urn:microsoft.com/office/officeart/2016/7/layout/RepeatingBendingProcessNew"/>
    <dgm:cxn modelId="{323C5B7E-B548-4F4F-9E75-313015955A2C}" type="presOf" srcId="{8B7E9F31-928D-4501-B5F5-C10FB2D77F18}" destId="{81D1BA92-B255-49EF-AEA4-3AFA732256FA}" srcOrd="0" destOrd="0" presId="urn:microsoft.com/office/officeart/2016/7/layout/RepeatingBendingProcessNew"/>
    <dgm:cxn modelId="{7B6F6199-0F32-46E8-B90E-5DD3E407A011}" srcId="{791F270C-DD04-45D9-8E5B-BACC6CC552EB}" destId="{EBF7ADFF-3559-4385-97B7-27495ED579A3}" srcOrd="8" destOrd="0" parTransId="{CB814B0E-6A97-4944-90E0-1B3C33027495}" sibTransId="{E011071F-775E-4857-8B88-B9CFFE504C3E}"/>
    <dgm:cxn modelId="{D0BF1B9A-2903-4D41-97FC-70BC56FF4905}" srcId="{791F270C-DD04-45D9-8E5B-BACC6CC552EB}" destId="{632C314F-AF68-4AD5-8015-32546F75EE0B}" srcOrd="6" destOrd="0" parTransId="{740A82B4-C00D-4B77-8B54-46231FC9A2DB}" sibTransId="{C7D8C0F1-1558-4411-8884-48E9D8F480CF}"/>
    <dgm:cxn modelId="{86EDDC9A-337F-43F7-97CA-B75C46DF6D38}" type="presOf" srcId="{E011071F-775E-4857-8B88-B9CFFE504C3E}" destId="{1536644B-AE59-4022-86CB-48A84AB052E3}" srcOrd="1" destOrd="0" presId="urn:microsoft.com/office/officeart/2016/7/layout/RepeatingBendingProcessNew"/>
    <dgm:cxn modelId="{F04559A1-711A-4B85-8320-DD1A424FB136}" srcId="{791F270C-DD04-45D9-8E5B-BACC6CC552EB}" destId="{616BB217-1DAE-4815-82A5-5B6D3DF26788}" srcOrd="10" destOrd="0" parTransId="{F9FC13DE-C972-4EC5-A549-B12604F71ECD}" sibTransId="{2C918DC5-E664-4FF6-815E-87A9A4D6DCFC}"/>
    <dgm:cxn modelId="{161381A2-A39D-482F-9690-8FDD54AE16CE}" type="presOf" srcId="{E011071F-775E-4857-8B88-B9CFFE504C3E}" destId="{3FE4FBD9-69E7-4CDB-9A2F-B4B6DB320764}" srcOrd="0" destOrd="0" presId="urn:microsoft.com/office/officeart/2016/7/layout/RepeatingBendingProcessNew"/>
    <dgm:cxn modelId="{717CE6A6-E7CE-452F-923C-D69538328D12}" srcId="{791F270C-DD04-45D9-8E5B-BACC6CC552EB}" destId="{531DD165-A7CD-4BD1-A028-773698AA621E}" srcOrd="0" destOrd="0" parTransId="{31ED510A-E334-4F81-8032-608BF647E111}" sibTransId="{BA028D8D-46F9-4F90-BC38-448725B9BFE5}"/>
    <dgm:cxn modelId="{E1743CAC-8E6B-4960-A451-23CE139E3C79}" type="presOf" srcId="{F7E4BC7A-2229-4D39-8BDB-3EA25372D15D}" destId="{2A8F03E9-AEC0-41D1-9ABA-B3DBBEC447E7}" srcOrd="0" destOrd="0" presId="urn:microsoft.com/office/officeart/2016/7/layout/RepeatingBendingProcessNew"/>
    <dgm:cxn modelId="{570A0EAD-EC3A-4FF8-9713-3185C8BBE2C0}" type="presOf" srcId="{6ED3DF3F-15E0-468E-84D6-8944E6465517}" destId="{7FAB898B-CAA1-488D-93AB-FD96CB8249D0}" srcOrd="0" destOrd="0" presId="urn:microsoft.com/office/officeart/2016/7/layout/RepeatingBendingProcessNew"/>
    <dgm:cxn modelId="{7BB7CAAE-6A7A-403A-8C87-E62CB1030DC1}" type="presOf" srcId="{024E2ACE-0422-4874-91C4-367AA266E77A}" destId="{6D741E18-DF41-43A4-9787-5C57DC632FB6}" srcOrd="0" destOrd="0" presId="urn:microsoft.com/office/officeart/2016/7/layout/RepeatingBendingProcessNew"/>
    <dgm:cxn modelId="{CD6B91B3-2B48-4F9E-B68E-82A264DEC104}" type="presOf" srcId="{3705C2FC-1BD9-4F47-B6BB-58C3908CFA7C}" destId="{4AEE5342-7D09-496B-B016-03536BC7A51C}" srcOrd="0" destOrd="0" presId="urn:microsoft.com/office/officeart/2016/7/layout/RepeatingBendingProcessNew"/>
    <dgm:cxn modelId="{19FE0EB9-7B84-47FD-AA9F-3A88D8F36C33}" type="presOf" srcId="{C7D8C0F1-1558-4411-8884-48E9D8F480CF}" destId="{35B206EB-FCD7-4B53-BF2A-B63EC74692DF}" srcOrd="1" destOrd="0" presId="urn:microsoft.com/office/officeart/2016/7/layout/RepeatingBendingProcessNew"/>
    <dgm:cxn modelId="{8142B2BB-571B-469C-83F3-CFDE4C724A70}" type="presOf" srcId="{6E2B2153-3866-470A-B3CB-4DB0866C7344}" destId="{8C1A8C89-CAF5-45CD-A333-FE02C35C0532}" srcOrd="0" destOrd="0" presId="urn:microsoft.com/office/officeart/2016/7/layout/RepeatingBendingProcessNew"/>
    <dgm:cxn modelId="{F6423FCD-8156-417E-9AE9-98DBA0EB5C74}" type="presOf" srcId="{EBF7ADFF-3559-4385-97B7-27495ED579A3}" destId="{78BABF6B-8D3C-44C4-A54C-DE4D2A5DAB3B}" srcOrd="0" destOrd="0" presId="urn:microsoft.com/office/officeart/2016/7/layout/RepeatingBendingProcessNew"/>
    <dgm:cxn modelId="{5D3DCDDD-3F47-4033-A69C-449EFCC022C8}" type="presOf" srcId="{A5D4E499-BC86-48E6-96A5-3AEF7B0CC5FC}" destId="{14564C8F-5C0C-4B8B-BC75-902C30BCB8D8}" srcOrd="0" destOrd="0" presId="urn:microsoft.com/office/officeart/2016/7/layout/RepeatingBendingProcessNew"/>
    <dgm:cxn modelId="{2327AFE6-AEE4-4961-ABD7-17536BAE8A67}" type="presOf" srcId="{BA028D8D-46F9-4F90-BC38-448725B9BFE5}" destId="{2DEC58EE-B884-4CC3-A5D2-7A1B26665627}" srcOrd="1" destOrd="0" presId="urn:microsoft.com/office/officeart/2016/7/layout/RepeatingBendingProcessNew"/>
    <dgm:cxn modelId="{DBF2DCED-4E99-4DE5-A73D-6D0214AB1943}" type="presOf" srcId="{C7D8C0F1-1558-4411-8884-48E9D8F480CF}" destId="{3DC86DC3-8A99-45C1-B20C-27C14B19B155}" srcOrd="0" destOrd="0" presId="urn:microsoft.com/office/officeart/2016/7/layout/RepeatingBendingProcessNew"/>
    <dgm:cxn modelId="{F96000EE-1AC9-43C9-A4AB-B92AD5B9F5ED}" srcId="{791F270C-DD04-45D9-8E5B-BACC6CC552EB}" destId="{6ED3DF3F-15E0-468E-84D6-8944E6465517}" srcOrd="1" destOrd="0" parTransId="{D3FC83B5-7129-4433-B832-719B780105A6}" sibTransId="{A3B19CFC-7A60-4560-96AC-C18443008B6C}"/>
    <dgm:cxn modelId="{28F5C1F1-8B09-45B1-A6C9-4BA0911A8585}" srcId="{791F270C-DD04-45D9-8E5B-BACC6CC552EB}" destId="{5EB7872F-C4A6-4E0E-B7D0-6961560E5293}" srcOrd="7" destOrd="0" parTransId="{22835B1E-A37F-4275-8CEF-38BC5FB21050}" sibTransId="{3705C2FC-1BD9-4F47-B6BB-58C3908CFA7C}"/>
    <dgm:cxn modelId="{31D7F0F6-EC83-46A8-A8EB-9BFB69105128}" srcId="{791F270C-DD04-45D9-8E5B-BACC6CC552EB}" destId="{024E2ACE-0422-4874-91C4-367AA266E77A}" srcOrd="3" destOrd="0" parTransId="{785E6139-80D2-4AE8-8E42-E14812193951}" sibTransId="{F33595B7-0F17-4FE0-ACC3-6E2CBD319A3B}"/>
    <dgm:cxn modelId="{7CBA07F9-CFB0-4A68-8B94-9FFFBCAA2399}" type="presOf" srcId="{0CF89664-A8EC-4521-9008-EF9EE569D64D}" destId="{C1C372E2-0C14-4264-8EBE-32DEFE7D06F0}" srcOrd="0" destOrd="0" presId="urn:microsoft.com/office/officeart/2016/7/layout/RepeatingBendingProcessNew"/>
    <dgm:cxn modelId="{711DF8FE-12FC-4CF7-A51B-53F297EF4D90}" type="presOf" srcId="{A5D4E499-BC86-48E6-96A5-3AEF7B0CC5FC}" destId="{0E79876C-71B9-4921-8C55-747F452CDB5B}" srcOrd="1" destOrd="0" presId="urn:microsoft.com/office/officeart/2016/7/layout/RepeatingBendingProcessNew"/>
    <dgm:cxn modelId="{26AA32DB-1A81-41A9-8E49-0FDE78CCE69E}" type="presParOf" srcId="{E6154A9E-1B8B-4DEA-8B70-A3A1B8A8DEB2}" destId="{EDFB5D3F-00D1-4791-B6D4-A5383FBA3437}" srcOrd="0" destOrd="0" presId="urn:microsoft.com/office/officeart/2016/7/layout/RepeatingBendingProcessNew"/>
    <dgm:cxn modelId="{BBF74363-405D-47A7-BC95-C29AC3FD6D67}" type="presParOf" srcId="{E6154A9E-1B8B-4DEA-8B70-A3A1B8A8DEB2}" destId="{D5DBD016-9890-4C4A-B877-CD9275A696ED}" srcOrd="1" destOrd="0" presId="urn:microsoft.com/office/officeart/2016/7/layout/RepeatingBendingProcessNew"/>
    <dgm:cxn modelId="{32595037-5B42-4A21-AA95-BB5129BB7820}" type="presParOf" srcId="{D5DBD016-9890-4C4A-B877-CD9275A696ED}" destId="{2DEC58EE-B884-4CC3-A5D2-7A1B26665627}" srcOrd="0" destOrd="0" presId="urn:microsoft.com/office/officeart/2016/7/layout/RepeatingBendingProcessNew"/>
    <dgm:cxn modelId="{E42596D6-E306-41A4-86C8-E3187C432E02}" type="presParOf" srcId="{E6154A9E-1B8B-4DEA-8B70-A3A1B8A8DEB2}" destId="{7FAB898B-CAA1-488D-93AB-FD96CB8249D0}" srcOrd="2" destOrd="0" presId="urn:microsoft.com/office/officeart/2016/7/layout/RepeatingBendingProcessNew"/>
    <dgm:cxn modelId="{862690CA-E188-4275-A6B7-5501DEDE3371}" type="presParOf" srcId="{E6154A9E-1B8B-4DEA-8B70-A3A1B8A8DEB2}" destId="{EAD0867B-D5F2-406E-90F8-C590EE5502EF}" srcOrd="3" destOrd="0" presId="urn:microsoft.com/office/officeart/2016/7/layout/RepeatingBendingProcessNew"/>
    <dgm:cxn modelId="{CF0C6EDE-E321-4AFC-A9C6-AFA1E4FB2302}" type="presParOf" srcId="{EAD0867B-D5F2-406E-90F8-C590EE5502EF}" destId="{022CEE60-0B72-4A8A-B72B-ECA4540BE311}" srcOrd="0" destOrd="0" presId="urn:microsoft.com/office/officeart/2016/7/layout/RepeatingBendingProcessNew"/>
    <dgm:cxn modelId="{0D1BFA32-B509-4CE4-87E2-DD73C4FF3D81}" type="presParOf" srcId="{E6154A9E-1B8B-4DEA-8B70-A3A1B8A8DEB2}" destId="{4047173F-E586-4CC6-B79C-DF0B6E88DAF3}" srcOrd="4" destOrd="0" presId="urn:microsoft.com/office/officeart/2016/7/layout/RepeatingBendingProcessNew"/>
    <dgm:cxn modelId="{7C37B838-9999-4EC1-A490-B3C47709AC3F}" type="presParOf" srcId="{E6154A9E-1B8B-4DEA-8B70-A3A1B8A8DEB2}" destId="{81D1BA92-B255-49EF-AEA4-3AFA732256FA}" srcOrd="5" destOrd="0" presId="urn:microsoft.com/office/officeart/2016/7/layout/RepeatingBendingProcessNew"/>
    <dgm:cxn modelId="{CC52DDC9-B706-4BA3-AEBF-15367B29F4CC}" type="presParOf" srcId="{81D1BA92-B255-49EF-AEA4-3AFA732256FA}" destId="{3C507E14-87B4-4551-889B-3393284B9884}" srcOrd="0" destOrd="0" presId="urn:microsoft.com/office/officeart/2016/7/layout/RepeatingBendingProcessNew"/>
    <dgm:cxn modelId="{B4A6F4F8-4066-4BB6-BAF9-24815E53DA0F}" type="presParOf" srcId="{E6154A9E-1B8B-4DEA-8B70-A3A1B8A8DEB2}" destId="{6D741E18-DF41-43A4-9787-5C57DC632FB6}" srcOrd="6" destOrd="0" presId="urn:microsoft.com/office/officeart/2016/7/layout/RepeatingBendingProcessNew"/>
    <dgm:cxn modelId="{BA2DEB6E-7C6C-446B-9D80-5D32C2626727}" type="presParOf" srcId="{E6154A9E-1B8B-4DEA-8B70-A3A1B8A8DEB2}" destId="{5FE7658F-60FD-4F57-9AF2-A85AC1C0E427}" srcOrd="7" destOrd="0" presId="urn:microsoft.com/office/officeart/2016/7/layout/RepeatingBendingProcessNew"/>
    <dgm:cxn modelId="{977E60FB-447E-4151-856F-9F6641645BA4}" type="presParOf" srcId="{5FE7658F-60FD-4F57-9AF2-A85AC1C0E427}" destId="{FA84F8F2-6BCB-4C9F-B83A-9D662644C6EF}" srcOrd="0" destOrd="0" presId="urn:microsoft.com/office/officeart/2016/7/layout/RepeatingBendingProcessNew"/>
    <dgm:cxn modelId="{8980DF18-F1B8-43C9-A641-E2B7D3C312DF}" type="presParOf" srcId="{E6154A9E-1B8B-4DEA-8B70-A3A1B8A8DEB2}" destId="{8C1A8C89-CAF5-45CD-A333-FE02C35C0532}" srcOrd="8" destOrd="0" presId="urn:microsoft.com/office/officeart/2016/7/layout/RepeatingBendingProcessNew"/>
    <dgm:cxn modelId="{F6285BAF-ADB0-46B4-90AD-E54DEBFF336A}" type="presParOf" srcId="{E6154A9E-1B8B-4DEA-8B70-A3A1B8A8DEB2}" destId="{14564C8F-5C0C-4B8B-BC75-902C30BCB8D8}" srcOrd="9" destOrd="0" presId="urn:microsoft.com/office/officeart/2016/7/layout/RepeatingBendingProcessNew"/>
    <dgm:cxn modelId="{982F6DD6-0619-4CDE-99D2-FE39F5A49061}" type="presParOf" srcId="{14564C8F-5C0C-4B8B-BC75-902C30BCB8D8}" destId="{0E79876C-71B9-4921-8C55-747F452CDB5B}" srcOrd="0" destOrd="0" presId="urn:microsoft.com/office/officeart/2016/7/layout/RepeatingBendingProcessNew"/>
    <dgm:cxn modelId="{A135FC5F-5E74-4A07-B24A-8CB6C4A3877C}" type="presParOf" srcId="{E6154A9E-1B8B-4DEA-8B70-A3A1B8A8DEB2}" destId="{2A8F03E9-AEC0-41D1-9ABA-B3DBBEC447E7}" srcOrd="10" destOrd="0" presId="urn:microsoft.com/office/officeart/2016/7/layout/RepeatingBendingProcessNew"/>
    <dgm:cxn modelId="{7E0B3263-CF4A-4AA1-B268-0F87A90A984D}" type="presParOf" srcId="{E6154A9E-1B8B-4DEA-8B70-A3A1B8A8DEB2}" destId="{1E973836-6170-4CC3-8F17-2BFFCDC67FFE}" srcOrd="11" destOrd="0" presId="urn:microsoft.com/office/officeart/2016/7/layout/RepeatingBendingProcessNew"/>
    <dgm:cxn modelId="{F08006D8-1D90-4221-800C-6C220595D0A7}" type="presParOf" srcId="{1E973836-6170-4CC3-8F17-2BFFCDC67FFE}" destId="{FA8691D7-20E1-4A85-892B-49B4FC963520}" srcOrd="0" destOrd="0" presId="urn:microsoft.com/office/officeart/2016/7/layout/RepeatingBendingProcessNew"/>
    <dgm:cxn modelId="{F122DE1C-1108-4C66-BEDE-D89A37EC2D9F}" type="presParOf" srcId="{E6154A9E-1B8B-4DEA-8B70-A3A1B8A8DEB2}" destId="{6A94C573-B254-448D-BE6B-6D997A400482}" srcOrd="12" destOrd="0" presId="urn:microsoft.com/office/officeart/2016/7/layout/RepeatingBendingProcessNew"/>
    <dgm:cxn modelId="{D64DDF28-4346-4704-81C2-01947097D3EA}" type="presParOf" srcId="{E6154A9E-1B8B-4DEA-8B70-A3A1B8A8DEB2}" destId="{3DC86DC3-8A99-45C1-B20C-27C14B19B155}" srcOrd="13" destOrd="0" presId="urn:microsoft.com/office/officeart/2016/7/layout/RepeatingBendingProcessNew"/>
    <dgm:cxn modelId="{225531A0-C269-4910-BEA0-F7CFFE112E41}" type="presParOf" srcId="{3DC86DC3-8A99-45C1-B20C-27C14B19B155}" destId="{35B206EB-FCD7-4B53-BF2A-B63EC74692DF}" srcOrd="0" destOrd="0" presId="urn:microsoft.com/office/officeart/2016/7/layout/RepeatingBendingProcessNew"/>
    <dgm:cxn modelId="{B24088D7-2BF6-4972-A2A0-CFEEBD5AC7E8}" type="presParOf" srcId="{E6154A9E-1B8B-4DEA-8B70-A3A1B8A8DEB2}" destId="{A2561B56-E5C0-4221-9EC5-75FB9F3D9E49}" srcOrd="14" destOrd="0" presId="urn:microsoft.com/office/officeart/2016/7/layout/RepeatingBendingProcessNew"/>
    <dgm:cxn modelId="{7581E0AB-F1D1-4EFF-A6C2-E2AB4634B36F}" type="presParOf" srcId="{E6154A9E-1B8B-4DEA-8B70-A3A1B8A8DEB2}" destId="{4AEE5342-7D09-496B-B016-03536BC7A51C}" srcOrd="15" destOrd="0" presId="urn:microsoft.com/office/officeart/2016/7/layout/RepeatingBendingProcessNew"/>
    <dgm:cxn modelId="{C0939AC3-371D-467B-BB3D-7BD086B9840A}" type="presParOf" srcId="{4AEE5342-7D09-496B-B016-03536BC7A51C}" destId="{FC2DCF73-DD3F-4EC6-831E-6E452E698198}" srcOrd="0" destOrd="0" presId="urn:microsoft.com/office/officeart/2016/7/layout/RepeatingBendingProcessNew"/>
    <dgm:cxn modelId="{CBE7F478-5EA3-4EA5-B31B-B23C6B112AE6}" type="presParOf" srcId="{E6154A9E-1B8B-4DEA-8B70-A3A1B8A8DEB2}" destId="{78BABF6B-8D3C-44C4-A54C-DE4D2A5DAB3B}" srcOrd="16" destOrd="0" presId="urn:microsoft.com/office/officeart/2016/7/layout/RepeatingBendingProcessNew"/>
    <dgm:cxn modelId="{6B02A7DB-36FC-4AB3-B738-135D54C8A82A}" type="presParOf" srcId="{E6154A9E-1B8B-4DEA-8B70-A3A1B8A8DEB2}" destId="{3FE4FBD9-69E7-4CDB-9A2F-B4B6DB320764}" srcOrd="17" destOrd="0" presId="urn:microsoft.com/office/officeart/2016/7/layout/RepeatingBendingProcessNew"/>
    <dgm:cxn modelId="{FAFF6BF4-FD85-4ACA-B1BC-33F291E81700}" type="presParOf" srcId="{3FE4FBD9-69E7-4CDB-9A2F-B4B6DB320764}" destId="{1536644B-AE59-4022-86CB-48A84AB052E3}" srcOrd="0" destOrd="0" presId="urn:microsoft.com/office/officeart/2016/7/layout/RepeatingBendingProcessNew"/>
    <dgm:cxn modelId="{60941DC4-F138-4D7A-85CE-F5D8A6B7CEE9}" type="presParOf" srcId="{E6154A9E-1B8B-4DEA-8B70-A3A1B8A8DEB2}" destId="{7DE2A4E9-EEE2-496A-A7FC-E995EB055EF8}" srcOrd="18" destOrd="0" presId="urn:microsoft.com/office/officeart/2016/7/layout/RepeatingBendingProcessNew"/>
    <dgm:cxn modelId="{D96332CC-F88E-4D76-B960-CF37F91AE203}" type="presParOf" srcId="{E6154A9E-1B8B-4DEA-8B70-A3A1B8A8DEB2}" destId="{C1C372E2-0C14-4264-8EBE-32DEFE7D06F0}" srcOrd="19" destOrd="0" presId="urn:microsoft.com/office/officeart/2016/7/layout/RepeatingBendingProcessNew"/>
    <dgm:cxn modelId="{C75CBCBA-A750-4B6D-B201-F64FAB5BD5E2}" type="presParOf" srcId="{C1C372E2-0C14-4264-8EBE-32DEFE7D06F0}" destId="{54E3EEF9-9E8C-46E2-92F2-E9F57A9BA19B}" srcOrd="0" destOrd="0" presId="urn:microsoft.com/office/officeart/2016/7/layout/RepeatingBendingProcessNew"/>
    <dgm:cxn modelId="{4E12A7FB-143D-4C6A-B1B1-9AA134865FC5}" type="presParOf" srcId="{E6154A9E-1B8B-4DEA-8B70-A3A1B8A8DEB2}" destId="{698322E0-4891-4346-925A-9DA5DC170138}" srcOrd="2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1F270C-DD04-45D9-8E5B-BACC6CC552EB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31DD165-A7CD-4BD1-A028-773698AA621E}">
      <dgm:prSet/>
      <dgm:spPr/>
      <dgm:t>
        <a:bodyPr/>
        <a:lstStyle/>
        <a:p>
          <a:r>
            <a:rPr lang="en-US" b="1" dirty="0"/>
            <a:t>ЛЕАП – </a:t>
          </a:r>
          <a:r>
            <a:rPr lang="en-US" b="1" dirty="0" err="1"/>
            <a:t>Локален</a:t>
          </a:r>
          <a:r>
            <a:rPr lang="en-US" b="1" dirty="0"/>
            <a:t> </a:t>
          </a:r>
          <a:r>
            <a:rPr lang="en-US" b="1" dirty="0" err="1"/>
            <a:t>Еколошки</a:t>
          </a:r>
          <a:r>
            <a:rPr lang="en-US" b="1" dirty="0"/>
            <a:t> </a:t>
          </a:r>
          <a:r>
            <a:rPr lang="en-US" b="1" dirty="0" err="1"/>
            <a:t>Акционен</a:t>
          </a:r>
          <a:r>
            <a:rPr lang="en-US" b="1" dirty="0"/>
            <a:t> План</a:t>
          </a:r>
          <a:endParaRPr lang="en-US" dirty="0"/>
        </a:p>
      </dgm:t>
    </dgm:pt>
    <dgm:pt modelId="{31ED510A-E334-4F81-8032-608BF647E111}" type="parTrans" cxnId="{717CE6A6-E7CE-452F-923C-D69538328D12}">
      <dgm:prSet/>
      <dgm:spPr/>
      <dgm:t>
        <a:bodyPr/>
        <a:lstStyle/>
        <a:p>
          <a:endParaRPr lang="en-US"/>
        </a:p>
      </dgm:t>
    </dgm:pt>
    <dgm:pt modelId="{BA028D8D-46F9-4F90-BC38-448725B9BFE5}" type="sibTrans" cxnId="{717CE6A6-E7CE-452F-923C-D69538328D12}">
      <dgm:prSet/>
      <dgm:spPr/>
      <dgm:t>
        <a:bodyPr/>
        <a:lstStyle/>
        <a:p>
          <a:endParaRPr lang="en-US"/>
        </a:p>
      </dgm:t>
    </dgm:pt>
    <dgm:pt modelId="{6ED3DF3F-15E0-468E-84D6-8944E6465517}">
      <dgm:prSet/>
      <dgm:spPr/>
      <dgm:t>
        <a:bodyPr/>
        <a:lstStyle/>
        <a:p>
          <a:r>
            <a:rPr lang="en-US" b="1" dirty="0" err="1"/>
            <a:t>Локални</a:t>
          </a:r>
          <a:r>
            <a:rPr lang="en-US" b="1" dirty="0"/>
            <a:t> </a:t>
          </a:r>
          <a:r>
            <a:rPr lang="en-US" b="1" dirty="0" err="1"/>
            <a:t>стратегии</a:t>
          </a:r>
          <a:r>
            <a:rPr lang="en-US" b="1" dirty="0"/>
            <a:t> за </a:t>
          </a:r>
          <a:r>
            <a:rPr lang="en-US" b="1" dirty="0" err="1"/>
            <a:t>климатски</a:t>
          </a:r>
          <a:r>
            <a:rPr lang="en-US" b="1" dirty="0"/>
            <a:t> </a:t>
          </a:r>
          <a:r>
            <a:rPr lang="en-US" b="1" dirty="0" err="1"/>
            <a:t>промени</a:t>
          </a:r>
          <a:r>
            <a:rPr lang="en-US" b="1" dirty="0"/>
            <a:t> / </a:t>
          </a:r>
          <a:r>
            <a:rPr lang="en-US" b="1" dirty="0" err="1"/>
            <a:t>климатска</a:t>
          </a:r>
          <a:r>
            <a:rPr lang="en-US" b="1" dirty="0"/>
            <a:t> </a:t>
          </a:r>
          <a:r>
            <a:rPr lang="en-US" b="1" dirty="0" err="1"/>
            <a:t>отпорност</a:t>
          </a:r>
          <a:endParaRPr lang="en-US" dirty="0"/>
        </a:p>
      </dgm:t>
    </dgm:pt>
    <dgm:pt modelId="{D3FC83B5-7129-4433-B832-719B780105A6}" type="parTrans" cxnId="{F96000EE-1AC9-43C9-A4AB-B92AD5B9F5ED}">
      <dgm:prSet/>
      <dgm:spPr/>
      <dgm:t>
        <a:bodyPr/>
        <a:lstStyle/>
        <a:p>
          <a:endParaRPr lang="en-US"/>
        </a:p>
      </dgm:t>
    </dgm:pt>
    <dgm:pt modelId="{A3B19CFC-7A60-4560-96AC-C18443008B6C}" type="sibTrans" cxnId="{F96000EE-1AC9-43C9-A4AB-B92AD5B9F5ED}">
      <dgm:prSet/>
      <dgm:spPr/>
      <dgm:t>
        <a:bodyPr/>
        <a:lstStyle/>
        <a:p>
          <a:endParaRPr lang="en-US"/>
        </a:p>
      </dgm:t>
    </dgm:pt>
    <dgm:pt modelId="{810C6F61-67CD-4B61-BED5-9D03C2E24126}">
      <dgm:prSet/>
      <dgm:spPr/>
      <dgm:t>
        <a:bodyPr/>
        <a:lstStyle/>
        <a:p>
          <a:r>
            <a:rPr lang="en-US" b="1" dirty="0" err="1"/>
            <a:t>Локални</a:t>
          </a:r>
          <a:r>
            <a:rPr lang="en-US" b="1" dirty="0"/>
            <a:t> </a:t>
          </a:r>
          <a:r>
            <a:rPr lang="mk-MK" b="1" dirty="0"/>
            <a:t>планови</a:t>
          </a:r>
          <a:r>
            <a:rPr lang="en-US" b="1" dirty="0"/>
            <a:t> за управување со отпад</a:t>
          </a:r>
          <a:endParaRPr lang="en-US" dirty="0"/>
        </a:p>
      </dgm:t>
    </dgm:pt>
    <dgm:pt modelId="{48E473A0-BE75-428E-BE6F-B23AF05B8F71}" type="parTrans" cxnId="{4E74FF5D-AEA3-41BA-B4F1-9DDF477D3955}">
      <dgm:prSet/>
      <dgm:spPr/>
      <dgm:t>
        <a:bodyPr/>
        <a:lstStyle/>
        <a:p>
          <a:endParaRPr lang="en-US"/>
        </a:p>
      </dgm:t>
    </dgm:pt>
    <dgm:pt modelId="{8B7E9F31-928D-4501-B5F5-C10FB2D77F18}" type="sibTrans" cxnId="{4E74FF5D-AEA3-41BA-B4F1-9DDF477D3955}">
      <dgm:prSet/>
      <dgm:spPr/>
      <dgm:t>
        <a:bodyPr/>
        <a:lstStyle/>
        <a:p>
          <a:endParaRPr lang="en-US"/>
        </a:p>
      </dgm:t>
    </dgm:pt>
    <dgm:pt modelId="{024E2ACE-0422-4874-91C4-367AA266E77A}">
      <dgm:prSet/>
      <dgm:spPr/>
      <dgm:t>
        <a:bodyPr/>
        <a:lstStyle/>
        <a:p>
          <a:r>
            <a:rPr lang="en-US" b="1" dirty="0" err="1"/>
            <a:t>Локални</a:t>
          </a:r>
          <a:r>
            <a:rPr lang="en-US" b="1" dirty="0"/>
            <a:t> </a:t>
          </a:r>
          <a:r>
            <a:rPr lang="en-US" b="1" dirty="0" err="1"/>
            <a:t>стратегии</a:t>
          </a:r>
          <a:r>
            <a:rPr lang="en-US" b="1" dirty="0"/>
            <a:t> за </a:t>
          </a:r>
          <a:r>
            <a:rPr lang="en-US" b="1" dirty="0" err="1"/>
            <a:t>одржлив</a:t>
          </a:r>
          <a:r>
            <a:rPr lang="en-US" b="1" dirty="0"/>
            <a:t> </a:t>
          </a:r>
          <a:r>
            <a:rPr lang="en-US" b="1" dirty="0" err="1"/>
            <a:t>урбан</a:t>
          </a:r>
          <a:r>
            <a:rPr lang="en-US" b="1" dirty="0"/>
            <a:t> развој</a:t>
          </a:r>
          <a:endParaRPr lang="en-US" dirty="0"/>
        </a:p>
      </dgm:t>
    </dgm:pt>
    <dgm:pt modelId="{785E6139-80D2-4AE8-8E42-E14812193951}" type="parTrans" cxnId="{31D7F0F6-EC83-46A8-A8EB-9BFB69105128}">
      <dgm:prSet/>
      <dgm:spPr/>
      <dgm:t>
        <a:bodyPr/>
        <a:lstStyle/>
        <a:p>
          <a:endParaRPr lang="en-US"/>
        </a:p>
      </dgm:t>
    </dgm:pt>
    <dgm:pt modelId="{F33595B7-0F17-4FE0-ACC3-6E2CBD319A3B}" type="sibTrans" cxnId="{31D7F0F6-EC83-46A8-A8EB-9BFB69105128}">
      <dgm:prSet/>
      <dgm:spPr/>
      <dgm:t>
        <a:bodyPr/>
        <a:lstStyle/>
        <a:p>
          <a:endParaRPr lang="en-US"/>
        </a:p>
      </dgm:t>
    </dgm:pt>
    <dgm:pt modelId="{6E2B2153-3866-470A-B3CB-4DB0866C7344}">
      <dgm:prSet/>
      <dgm:spPr/>
      <dgm:t>
        <a:bodyPr/>
        <a:lstStyle/>
        <a:p>
          <a:r>
            <a:rPr lang="en-US" b="1" dirty="0" err="1"/>
            <a:t>Акциони</a:t>
          </a:r>
          <a:r>
            <a:rPr lang="en-US" b="1" dirty="0"/>
            <a:t> планови за </a:t>
          </a:r>
          <a:r>
            <a:rPr lang="en-US" b="1" dirty="0" err="1"/>
            <a:t>одржлива</a:t>
          </a:r>
          <a:r>
            <a:rPr lang="en-US" b="1" dirty="0"/>
            <a:t> </a:t>
          </a:r>
          <a:r>
            <a:rPr lang="en-US" b="1" dirty="0" err="1"/>
            <a:t>урбана</a:t>
          </a:r>
          <a:r>
            <a:rPr lang="en-US" b="1" dirty="0"/>
            <a:t> </a:t>
          </a:r>
          <a:r>
            <a:rPr lang="en-US" b="1" dirty="0" err="1"/>
            <a:t>мобилност</a:t>
          </a:r>
          <a:r>
            <a:rPr lang="en-US" b="1" dirty="0"/>
            <a:t> (SUMP)</a:t>
          </a:r>
          <a:endParaRPr lang="en-US" dirty="0"/>
        </a:p>
      </dgm:t>
    </dgm:pt>
    <dgm:pt modelId="{963D2E5E-A0D3-432E-BB48-59D18509974C}" type="parTrans" cxnId="{10F5480A-9432-4E12-8207-177C3E1BAD82}">
      <dgm:prSet/>
      <dgm:spPr/>
      <dgm:t>
        <a:bodyPr/>
        <a:lstStyle/>
        <a:p>
          <a:endParaRPr lang="en-US"/>
        </a:p>
      </dgm:t>
    </dgm:pt>
    <dgm:pt modelId="{A5D4E499-BC86-48E6-96A5-3AEF7B0CC5FC}" type="sibTrans" cxnId="{10F5480A-9432-4E12-8207-177C3E1BAD82}">
      <dgm:prSet/>
      <dgm:spPr/>
      <dgm:t>
        <a:bodyPr/>
        <a:lstStyle/>
        <a:p>
          <a:endParaRPr lang="en-US"/>
        </a:p>
      </dgm:t>
    </dgm:pt>
    <dgm:pt modelId="{F7E4BC7A-2229-4D39-8BDB-3EA25372D15D}">
      <dgm:prSet/>
      <dgm:spPr/>
      <dgm:t>
        <a:bodyPr/>
        <a:lstStyle/>
        <a:p>
          <a:r>
            <a:rPr lang="en-US" b="1" dirty="0" err="1"/>
            <a:t>Локални</a:t>
          </a:r>
          <a:r>
            <a:rPr lang="en-US" b="1" dirty="0"/>
            <a:t> </a:t>
          </a:r>
          <a:r>
            <a:rPr lang="en-US" b="1" dirty="0" err="1"/>
            <a:t>енергетски</a:t>
          </a:r>
          <a:r>
            <a:rPr lang="en-US" b="1" dirty="0"/>
            <a:t> планови</a:t>
          </a:r>
          <a:endParaRPr lang="en-US" dirty="0"/>
        </a:p>
      </dgm:t>
    </dgm:pt>
    <dgm:pt modelId="{4F55A14E-F97F-49B1-A3C6-A6E99887589D}" type="parTrans" cxnId="{12B19313-A416-46DF-BACD-6AF1B8800093}">
      <dgm:prSet/>
      <dgm:spPr/>
      <dgm:t>
        <a:bodyPr/>
        <a:lstStyle/>
        <a:p>
          <a:endParaRPr lang="en-US"/>
        </a:p>
      </dgm:t>
    </dgm:pt>
    <dgm:pt modelId="{7300F9F9-75FA-4C57-BC5D-0DD7BE37621B}" type="sibTrans" cxnId="{12B19313-A416-46DF-BACD-6AF1B8800093}">
      <dgm:prSet/>
      <dgm:spPr/>
      <dgm:t>
        <a:bodyPr/>
        <a:lstStyle/>
        <a:p>
          <a:endParaRPr lang="en-US"/>
        </a:p>
      </dgm:t>
    </dgm:pt>
    <dgm:pt modelId="{632C314F-AF68-4AD5-8015-32546F75EE0B}">
      <dgm:prSet/>
      <dgm:spPr/>
      <dgm:t>
        <a:bodyPr/>
        <a:lstStyle/>
        <a:p>
          <a:r>
            <a:rPr lang="en-US" b="1" dirty="0"/>
            <a:t>Планови за управување со </a:t>
          </a:r>
          <a:r>
            <a:rPr lang="en-US" b="1" dirty="0" err="1"/>
            <a:t>ризици</a:t>
          </a:r>
          <a:r>
            <a:rPr lang="en-US" b="1" dirty="0"/>
            <a:t> и кризи</a:t>
          </a:r>
          <a:endParaRPr lang="en-US" dirty="0"/>
        </a:p>
      </dgm:t>
    </dgm:pt>
    <dgm:pt modelId="{740A82B4-C00D-4B77-8B54-46231FC9A2DB}" type="parTrans" cxnId="{D0BF1B9A-2903-4D41-97FC-70BC56FF4905}">
      <dgm:prSet/>
      <dgm:spPr/>
      <dgm:t>
        <a:bodyPr/>
        <a:lstStyle/>
        <a:p>
          <a:endParaRPr lang="en-US"/>
        </a:p>
      </dgm:t>
    </dgm:pt>
    <dgm:pt modelId="{C7D8C0F1-1558-4411-8884-48E9D8F480CF}" type="sibTrans" cxnId="{D0BF1B9A-2903-4D41-97FC-70BC56FF4905}">
      <dgm:prSet/>
      <dgm:spPr/>
      <dgm:t>
        <a:bodyPr/>
        <a:lstStyle/>
        <a:p>
          <a:endParaRPr lang="en-US"/>
        </a:p>
      </dgm:t>
    </dgm:pt>
    <dgm:pt modelId="{5EB7872F-C4A6-4E0E-B7D0-6961560E5293}">
      <dgm:prSet/>
      <dgm:spPr/>
      <dgm:t>
        <a:bodyPr/>
        <a:lstStyle/>
        <a:p>
          <a:r>
            <a:rPr lang="en-US" b="1" dirty="0" err="1"/>
            <a:t>Стратегии</a:t>
          </a:r>
          <a:r>
            <a:rPr lang="en-US" b="1" dirty="0"/>
            <a:t> за </a:t>
          </a:r>
          <a:r>
            <a:rPr lang="en-US" b="1" dirty="0" err="1"/>
            <a:t>туризам</a:t>
          </a:r>
          <a:r>
            <a:rPr lang="en-US" b="1" dirty="0"/>
            <a:t> и </a:t>
          </a:r>
          <a:r>
            <a:rPr lang="en-US" b="1" dirty="0" err="1"/>
            <a:t>еко-туризам</a:t>
          </a:r>
          <a:endParaRPr lang="en-US" dirty="0"/>
        </a:p>
      </dgm:t>
    </dgm:pt>
    <dgm:pt modelId="{22835B1E-A37F-4275-8CEF-38BC5FB21050}" type="parTrans" cxnId="{28F5C1F1-8B09-45B1-A6C9-4BA0911A8585}">
      <dgm:prSet/>
      <dgm:spPr/>
      <dgm:t>
        <a:bodyPr/>
        <a:lstStyle/>
        <a:p>
          <a:endParaRPr lang="en-US"/>
        </a:p>
      </dgm:t>
    </dgm:pt>
    <dgm:pt modelId="{3705C2FC-1BD9-4F47-B6BB-58C3908CFA7C}" type="sibTrans" cxnId="{28F5C1F1-8B09-45B1-A6C9-4BA0911A8585}">
      <dgm:prSet/>
      <dgm:spPr/>
      <dgm:t>
        <a:bodyPr/>
        <a:lstStyle/>
        <a:p>
          <a:endParaRPr lang="en-US"/>
        </a:p>
      </dgm:t>
    </dgm:pt>
    <dgm:pt modelId="{EBF7ADFF-3559-4385-97B7-27495ED579A3}">
      <dgm:prSet/>
      <dgm:spPr/>
      <dgm:t>
        <a:bodyPr/>
        <a:lstStyle/>
        <a:p>
          <a:r>
            <a:rPr lang="mk-MK" b="1" dirty="0"/>
            <a:t>Акциски план за одржлива енергија и клима (</a:t>
          </a:r>
          <a:r>
            <a:rPr lang="en-GB" b="1" dirty="0"/>
            <a:t>SECAP)</a:t>
          </a:r>
          <a:endParaRPr lang="en-US" b="1" dirty="0"/>
        </a:p>
      </dgm:t>
    </dgm:pt>
    <dgm:pt modelId="{E011071F-775E-4857-8B88-B9CFFE504C3E}" type="sibTrans" cxnId="{7B6F6199-0F32-46E8-B90E-5DD3E407A011}">
      <dgm:prSet/>
      <dgm:spPr/>
      <dgm:t>
        <a:bodyPr/>
        <a:lstStyle/>
        <a:p>
          <a:endParaRPr lang="en-US"/>
        </a:p>
      </dgm:t>
    </dgm:pt>
    <dgm:pt modelId="{CB814B0E-6A97-4944-90E0-1B3C33027495}" type="parTrans" cxnId="{7B6F6199-0F32-46E8-B90E-5DD3E407A011}">
      <dgm:prSet/>
      <dgm:spPr/>
      <dgm:t>
        <a:bodyPr/>
        <a:lstStyle/>
        <a:p>
          <a:endParaRPr lang="en-US"/>
        </a:p>
      </dgm:t>
    </dgm:pt>
    <dgm:pt modelId="{E6154A9E-1B8B-4DEA-8B70-A3A1B8A8DEB2}" type="pres">
      <dgm:prSet presAssocID="{791F270C-DD04-45D9-8E5B-BACC6CC552EB}" presName="Name0" presStyleCnt="0">
        <dgm:presLayoutVars>
          <dgm:dir/>
          <dgm:resizeHandles val="exact"/>
        </dgm:presLayoutVars>
      </dgm:prSet>
      <dgm:spPr/>
    </dgm:pt>
    <dgm:pt modelId="{EDFB5D3F-00D1-4791-B6D4-A5383FBA3437}" type="pres">
      <dgm:prSet presAssocID="{531DD165-A7CD-4BD1-A028-773698AA621E}" presName="node" presStyleLbl="node1" presStyleIdx="0" presStyleCnt="9" custLinFactNeighborX="527" custLinFactNeighborY="1758">
        <dgm:presLayoutVars>
          <dgm:bulletEnabled val="1"/>
        </dgm:presLayoutVars>
      </dgm:prSet>
      <dgm:spPr/>
    </dgm:pt>
    <dgm:pt modelId="{D5DBD016-9890-4C4A-B877-CD9275A696ED}" type="pres">
      <dgm:prSet presAssocID="{BA028D8D-46F9-4F90-BC38-448725B9BFE5}" presName="sibTrans" presStyleLbl="sibTrans1D1" presStyleIdx="0" presStyleCnt="8"/>
      <dgm:spPr/>
    </dgm:pt>
    <dgm:pt modelId="{2DEC58EE-B884-4CC3-A5D2-7A1B26665627}" type="pres">
      <dgm:prSet presAssocID="{BA028D8D-46F9-4F90-BC38-448725B9BFE5}" presName="connectorText" presStyleLbl="sibTrans1D1" presStyleIdx="0" presStyleCnt="8"/>
      <dgm:spPr/>
    </dgm:pt>
    <dgm:pt modelId="{7FAB898B-CAA1-488D-93AB-FD96CB8249D0}" type="pres">
      <dgm:prSet presAssocID="{6ED3DF3F-15E0-468E-84D6-8944E6465517}" presName="node" presStyleLbl="node1" presStyleIdx="1" presStyleCnt="9">
        <dgm:presLayoutVars>
          <dgm:bulletEnabled val="1"/>
        </dgm:presLayoutVars>
      </dgm:prSet>
      <dgm:spPr/>
    </dgm:pt>
    <dgm:pt modelId="{EAD0867B-D5F2-406E-90F8-C590EE5502EF}" type="pres">
      <dgm:prSet presAssocID="{A3B19CFC-7A60-4560-96AC-C18443008B6C}" presName="sibTrans" presStyleLbl="sibTrans1D1" presStyleIdx="1" presStyleCnt="8"/>
      <dgm:spPr/>
    </dgm:pt>
    <dgm:pt modelId="{022CEE60-0B72-4A8A-B72B-ECA4540BE311}" type="pres">
      <dgm:prSet presAssocID="{A3B19CFC-7A60-4560-96AC-C18443008B6C}" presName="connectorText" presStyleLbl="sibTrans1D1" presStyleIdx="1" presStyleCnt="8"/>
      <dgm:spPr/>
    </dgm:pt>
    <dgm:pt modelId="{4047173F-E586-4CC6-B79C-DF0B6E88DAF3}" type="pres">
      <dgm:prSet presAssocID="{810C6F61-67CD-4B61-BED5-9D03C2E24126}" presName="node" presStyleLbl="node1" presStyleIdx="2" presStyleCnt="9">
        <dgm:presLayoutVars>
          <dgm:bulletEnabled val="1"/>
        </dgm:presLayoutVars>
      </dgm:prSet>
      <dgm:spPr/>
    </dgm:pt>
    <dgm:pt modelId="{81D1BA92-B255-49EF-AEA4-3AFA732256FA}" type="pres">
      <dgm:prSet presAssocID="{8B7E9F31-928D-4501-B5F5-C10FB2D77F18}" presName="sibTrans" presStyleLbl="sibTrans1D1" presStyleIdx="2" presStyleCnt="8"/>
      <dgm:spPr/>
    </dgm:pt>
    <dgm:pt modelId="{3C507E14-87B4-4551-889B-3393284B9884}" type="pres">
      <dgm:prSet presAssocID="{8B7E9F31-928D-4501-B5F5-C10FB2D77F18}" presName="connectorText" presStyleLbl="sibTrans1D1" presStyleIdx="2" presStyleCnt="8"/>
      <dgm:spPr/>
    </dgm:pt>
    <dgm:pt modelId="{6D741E18-DF41-43A4-9787-5C57DC632FB6}" type="pres">
      <dgm:prSet presAssocID="{024E2ACE-0422-4874-91C4-367AA266E77A}" presName="node" presStyleLbl="node1" presStyleIdx="3" presStyleCnt="9">
        <dgm:presLayoutVars>
          <dgm:bulletEnabled val="1"/>
        </dgm:presLayoutVars>
      </dgm:prSet>
      <dgm:spPr/>
    </dgm:pt>
    <dgm:pt modelId="{5FE7658F-60FD-4F57-9AF2-A85AC1C0E427}" type="pres">
      <dgm:prSet presAssocID="{F33595B7-0F17-4FE0-ACC3-6E2CBD319A3B}" presName="sibTrans" presStyleLbl="sibTrans1D1" presStyleIdx="3" presStyleCnt="8"/>
      <dgm:spPr/>
    </dgm:pt>
    <dgm:pt modelId="{FA84F8F2-6BCB-4C9F-B83A-9D662644C6EF}" type="pres">
      <dgm:prSet presAssocID="{F33595B7-0F17-4FE0-ACC3-6E2CBD319A3B}" presName="connectorText" presStyleLbl="sibTrans1D1" presStyleIdx="3" presStyleCnt="8"/>
      <dgm:spPr/>
    </dgm:pt>
    <dgm:pt modelId="{8C1A8C89-CAF5-45CD-A333-FE02C35C0532}" type="pres">
      <dgm:prSet presAssocID="{6E2B2153-3866-470A-B3CB-4DB0866C7344}" presName="node" presStyleLbl="node1" presStyleIdx="4" presStyleCnt="9">
        <dgm:presLayoutVars>
          <dgm:bulletEnabled val="1"/>
        </dgm:presLayoutVars>
      </dgm:prSet>
      <dgm:spPr/>
    </dgm:pt>
    <dgm:pt modelId="{14564C8F-5C0C-4B8B-BC75-902C30BCB8D8}" type="pres">
      <dgm:prSet presAssocID="{A5D4E499-BC86-48E6-96A5-3AEF7B0CC5FC}" presName="sibTrans" presStyleLbl="sibTrans1D1" presStyleIdx="4" presStyleCnt="8"/>
      <dgm:spPr/>
    </dgm:pt>
    <dgm:pt modelId="{0E79876C-71B9-4921-8C55-747F452CDB5B}" type="pres">
      <dgm:prSet presAssocID="{A5D4E499-BC86-48E6-96A5-3AEF7B0CC5FC}" presName="connectorText" presStyleLbl="sibTrans1D1" presStyleIdx="4" presStyleCnt="8"/>
      <dgm:spPr/>
    </dgm:pt>
    <dgm:pt modelId="{2A8F03E9-AEC0-41D1-9ABA-B3DBBEC447E7}" type="pres">
      <dgm:prSet presAssocID="{F7E4BC7A-2229-4D39-8BDB-3EA25372D15D}" presName="node" presStyleLbl="node1" presStyleIdx="5" presStyleCnt="9">
        <dgm:presLayoutVars>
          <dgm:bulletEnabled val="1"/>
        </dgm:presLayoutVars>
      </dgm:prSet>
      <dgm:spPr/>
    </dgm:pt>
    <dgm:pt modelId="{1E973836-6170-4CC3-8F17-2BFFCDC67FFE}" type="pres">
      <dgm:prSet presAssocID="{7300F9F9-75FA-4C57-BC5D-0DD7BE37621B}" presName="sibTrans" presStyleLbl="sibTrans1D1" presStyleIdx="5" presStyleCnt="8"/>
      <dgm:spPr/>
    </dgm:pt>
    <dgm:pt modelId="{FA8691D7-20E1-4A85-892B-49B4FC963520}" type="pres">
      <dgm:prSet presAssocID="{7300F9F9-75FA-4C57-BC5D-0DD7BE37621B}" presName="connectorText" presStyleLbl="sibTrans1D1" presStyleIdx="5" presStyleCnt="8"/>
      <dgm:spPr/>
    </dgm:pt>
    <dgm:pt modelId="{6A94C573-B254-448D-BE6B-6D997A400482}" type="pres">
      <dgm:prSet presAssocID="{632C314F-AF68-4AD5-8015-32546F75EE0B}" presName="node" presStyleLbl="node1" presStyleIdx="6" presStyleCnt="9">
        <dgm:presLayoutVars>
          <dgm:bulletEnabled val="1"/>
        </dgm:presLayoutVars>
      </dgm:prSet>
      <dgm:spPr/>
    </dgm:pt>
    <dgm:pt modelId="{3DC86DC3-8A99-45C1-B20C-27C14B19B155}" type="pres">
      <dgm:prSet presAssocID="{C7D8C0F1-1558-4411-8884-48E9D8F480CF}" presName="sibTrans" presStyleLbl="sibTrans1D1" presStyleIdx="6" presStyleCnt="8"/>
      <dgm:spPr/>
    </dgm:pt>
    <dgm:pt modelId="{35B206EB-FCD7-4B53-BF2A-B63EC74692DF}" type="pres">
      <dgm:prSet presAssocID="{C7D8C0F1-1558-4411-8884-48E9D8F480CF}" presName="connectorText" presStyleLbl="sibTrans1D1" presStyleIdx="6" presStyleCnt="8"/>
      <dgm:spPr/>
    </dgm:pt>
    <dgm:pt modelId="{A2561B56-E5C0-4221-9EC5-75FB9F3D9E49}" type="pres">
      <dgm:prSet presAssocID="{5EB7872F-C4A6-4E0E-B7D0-6961560E5293}" presName="node" presStyleLbl="node1" presStyleIdx="7" presStyleCnt="9">
        <dgm:presLayoutVars>
          <dgm:bulletEnabled val="1"/>
        </dgm:presLayoutVars>
      </dgm:prSet>
      <dgm:spPr/>
    </dgm:pt>
    <dgm:pt modelId="{4AEE5342-7D09-496B-B016-03536BC7A51C}" type="pres">
      <dgm:prSet presAssocID="{3705C2FC-1BD9-4F47-B6BB-58C3908CFA7C}" presName="sibTrans" presStyleLbl="sibTrans1D1" presStyleIdx="7" presStyleCnt="8"/>
      <dgm:spPr/>
    </dgm:pt>
    <dgm:pt modelId="{FC2DCF73-DD3F-4EC6-831E-6E452E698198}" type="pres">
      <dgm:prSet presAssocID="{3705C2FC-1BD9-4F47-B6BB-58C3908CFA7C}" presName="connectorText" presStyleLbl="sibTrans1D1" presStyleIdx="7" presStyleCnt="8"/>
      <dgm:spPr/>
    </dgm:pt>
    <dgm:pt modelId="{78BABF6B-8D3C-44C4-A54C-DE4D2A5DAB3B}" type="pres">
      <dgm:prSet presAssocID="{EBF7ADFF-3559-4385-97B7-27495ED579A3}" presName="node" presStyleLbl="node1" presStyleIdx="8" presStyleCnt="9">
        <dgm:presLayoutVars>
          <dgm:bulletEnabled val="1"/>
        </dgm:presLayoutVars>
      </dgm:prSet>
      <dgm:spPr/>
    </dgm:pt>
  </dgm:ptLst>
  <dgm:cxnLst>
    <dgm:cxn modelId="{7494C105-4C06-4031-8CDB-A2E8EB97B2D3}" type="presOf" srcId="{5EB7872F-C4A6-4E0E-B7D0-6961560E5293}" destId="{A2561B56-E5C0-4221-9EC5-75FB9F3D9E49}" srcOrd="0" destOrd="0" presId="urn:microsoft.com/office/officeart/2016/7/layout/RepeatingBendingProcessNew"/>
    <dgm:cxn modelId="{D42D8C07-AF5E-414C-B617-10A1056BE3CF}" type="presOf" srcId="{810C6F61-67CD-4B61-BED5-9D03C2E24126}" destId="{4047173F-E586-4CC6-B79C-DF0B6E88DAF3}" srcOrd="0" destOrd="0" presId="urn:microsoft.com/office/officeart/2016/7/layout/RepeatingBendingProcessNew"/>
    <dgm:cxn modelId="{10F5480A-9432-4E12-8207-177C3E1BAD82}" srcId="{791F270C-DD04-45D9-8E5B-BACC6CC552EB}" destId="{6E2B2153-3866-470A-B3CB-4DB0866C7344}" srcOrd="4" destOrd="0" parTransId="{963D2E5E-A0D3-432E-BB48-59D18509974C}" sibTransId="{A5D4E499-BC86-48E6-96A5-3AEF7B0CC5FC}"/>
    <dgm:cxn modelId="{DDAC3710-18F1-4C14-BB3B-11A5A00462ED}" type="presOf" srcId="{7300F9F9-75FA-4C57-BC5D-0DD7BE37621B}" destId="{FA8691D7-20E1-4A85-892B-49B4FC963520}" srcOrd="1" destOrd="0" presId="urn:microsoft.com/office/officeart/2016/7/layout/RepeatingBendingProcessNew"/>
    <dgm:cxn modelId="{12B19313-A416-46DF-BACD-6AF1B8800093}" srcId="{791F270C-DD04-45D9-8E5B-BACC6CC552EB}" destId="{F7E4BC7A-2229-4D39-8BDB-3EA25372D15D}" srcOrd="5" destOrd="0" parTransId="{4F55A14E-F97F-49B1-A3C6-A6E99887589D}" sibTransId="{7300F9F9-75FA-4C57-BC5D-0DD7BE37621B}"/>
    <dgm:cxn modelId="{5CD9D613-00BB-48E6-9769-7BA33D566E9C}" type="presOf" srcId="{A3B19CFC-7A60-4560-96AC-C18443008B6C}" destId="{022CEE60-0B72-4A8A-B72B-ECA4540BE311}" srcOrd="1" destOrd="0" presId="urn:microsoft.com/office/officeart/2016/7/layout/RepeatingBendingProcessNew"/>
    <dgm:cxn modelId="{A798E115-5E02-4DAE-A94F-131A59FD489F}" type="presOf" srcId="{8B7E9F31-928D-4501-B5F5-C10FB2D77F18}" destId="{3C507E14-87B4-4551-889B-3393284B9884}" srcOrd="1" destOrd="0" presId="urn:microsoft.com/office/officeart/2016/7/layout/RepeatingBendingProcessNew"/>
    <dgm:cxn modelId="{82B59128-EC5F-428B-A491-F2762E229E17}" type="presOf" srcId="{632C314F-AF68-4AD5-8015-32546F75EE0B}" destId="{6A94C573-B254-448D-BE6B-6D997A400482}" srcOrd="0" destOrd="0" presId="urn:microsoft.com/office/officeart/2016/7/layout/RepeatingBendingProcessNew"/>
    <dgm:cxn modelId="{5CDC5C2F-36D7-4F43-941F-4B456C9092BC}" type="presOf" srcId="{F33595B7-0F17-4FE0-ACC3-6E2CBD319A3B}" destId="{5FE7658F-60FD-4F57-9AF2-A85AC1C0E427}" srcOrd="0" destOrd="0" presId="urn:microsoft.com/office/officeart/2016/7/layout/RepeatingBendingProcessNew"/>
    <dgm:cxn modelId="{69217831-6081-440F-A992-F70F6905971E}" type="presOf" srcId="{7300F9F9-75FA-4C57-BC5D-0DD7BE37621B}" destId="{1E973836-6170-4CC3-8F17-2BFFCDC67FFE}" srcOrd="0" destOrd="0" presId="urn:microsoft.com/office/officeart/2016/7/layout/RepeatingBendingProcessNew"/>
    <dgm:cxn modelId="{E0BFE838-8EDC-48A1-A470-7B319FD6EB2D}" type="presOf" srcId="{A3B19CFC-7A60-4560-96AC-C18443008B6C}" destId="{EAD0867B-D5F2-406E-90F8-C590EE5502EF}" srcOrd="0" destOrd="0" presId="urn:microsoft.com/office/officeart/2016/7/layout/RepeatingBendingProcessNew"/>
    <dgm:cxn modelId="{67F8E75B-AA02-47C2-9D33-F96747C9B8DF}" type="presOf" srcId="{531DD165-A7CD-4BD1-A028-773698AA621E}" destId="{EDFB5D3F-00D1-4791-B6D4-A5383FBA3437}" srcOrd="0" destOrd="0" presId="urn:microsoft.com/office/officeart/2016/7/layout/RepeatingBendingProcessNew"/>
    <dgm:cxn modelId="{4E74FF5D-AEA3-41BA-B4F1-9DDF477D3955}" srcId="{791F270C-DD04-45D9-8E5B-BACC6CC552EB}" destId="{810C6F61-67CD-4B61-BED5-9D03C2E24126}" srcOrd="2" destOrd="0" parTransId="{48E473A0-BE75-428E-BE6F-B23AF05B8F71}" sibTransId="{8B7E9F31-928D-4501-B5F5-C10FB2D77F18}"/>
    <dgm:cxn modelId="{28FA9C42-5010-43D6-81BE-6788C788DD7C}" type="presOf" srcId="{791F270C-DD04-45D9-8E5B-BACC6CC552EB}" destId="{E6154A9E-1B8B-4DEA-8B70-A3A1B8A8DEB2}" srcOrd="0" destOrd="0" presId="urn:microsoft.com/office/officeart/2016/7/layout/RepeatingBendingProcessNew"/>
    <dgm:cxn modelId="{E3D03F67-F91D-4014-95E0-588B4AFB174F}" type="presOf" srcId="{3705C2FC-1BD9-4F47-B6BB-58C3908CFA7C}" destId="{FC2DCF73-DD3F-4EC6-831E-6E452E698198}" srcOrd="1" destOrd="0" presId="urn:microsoft.com/office/officeart/2016/7/layout/RepeatingBendingProcessNew"/>
    <dgm:cxn modelId="{F8044955-5110-4730-84E5-6E5AF247A8BF}" type="presOf" srcId="{F33595B7-0F17-4FE0-ACC3-6E2CBD319A3B}" destId="{FA84F8F2-6BCB-4C9F-B83A-9D662644C6EF}" srcOrd="1" destOrd="0" presId="urn:microsoft.com/office/officeart/2016/7/layout/RepeatingBendingProcessNew"/>
    <dgm:cxn modelId="{B5DAB359-0876-4DBA-B90F-E56667BAB64C}" type="presOf" srcId="{BA028D8D-46F9-4F90-BC38-448725B9BFE5}" destId="{D5DBD016-9890-4C4A-B877-CD9275A696ED}" srcOrd="0" destOrd="0" presId="urn:microsoft.com/office/officeart/2016/7/layout/RepeatingBendingProcessNew"/>
    <dgm:cxn modelId="{323C5B7E-B548-4F4F-9E75-313015955A2C}" type="presOf" srcId="{8B7E9F31-928D-4501-B5F5-C10FB2D77F18}" destId="{81D1BA92-B255-49EF-AEA4-3AFA732256FA}" srcOrd="0" destOrd="0" presId="urn:microsoft.com/office/officeart/2016/7/layout/RepeatingBendingProcessNew"/>
    <dgm:cxn modelId="{7B6F6199-0F32-46E8-B90E-5DD3E407A011}" srcId="{791F270C-DD04-45D9-8E5B-BACC6CC552EB}" destId="{EBF7ADFF-3559-4385-97B7-27495ED579A3}" srcOrd="8" destOrd="0" parTransId="{CB814B0E-6A97-4944-90E0-1B3C33027495}" sibTransId="{E011071F-775E-4857-8B88-B9CFFE504C3E}"/>
    <dgm:cxn modelId="{D0BF1B9A-2903-4D41-97FC-70BC56FF4905}" srcId="{791F270C-DD04-45D9-8E5B-BACC6CC552EB}" destId="{632C314F-AF68-4AD5-8015-32546F75EE0B}" srcOrd="6" destOrd="0" parTransId="{740A82B4-C00D-4B77-8B54-46231FC9A2DB}" sibTransId="{C7D8C0F1-1558-4411-8884-48E9D8F480CF}"/>
    <dgm:cxn modelId="{717CE6A6-E7CE-452F-923C-D69538328D12}" srcId="{791F270C-DD04-45D9-8E5B-BACC6CC552EB}" destId="{531DD165-A7CD-4BD1-A028-773698AA621E}" srcOrd="0" destOrd="0" parTransId="{31ED510A-E334-4F81-8032-608BF647E111}" sibTransId="{BA028D8D-46F9-4F90-BC38-448725B9BFE5}"/>
    <dgm:cxn modelId="{E1743CAC-8E6B-4960-A451-23CE139E3C79}" type="presOf" srcId="{F7E4BC7A-2229-4D39-8BDB-3EA25372D15D}" destId="{2A8F03E9-AEC0-41D1-9ABA-B3DBBEC447E7}" srcOrd="0" destOrd="0" presId="urn:microsoft.com/office/officeart/2016/7/layout/RepeatingBendingProcessNew"/>
    <dgm:cxn modelId="{570A0EAD-EC3A-4FF8-9713-3185C8BBE2C0}" type="presOf" srcId="{6ED3DF3F-15E0-468E-84D6-8944E6465517}" destId="{7FAB898B-CAA1-488D-93AB-FD96CB8249D0}" srcOrd="0" destOrd="0" presId="urn:microsoft.com/office/officeart/2016/7/layout/RepeatingBendingProcessNew"/>
    <dgm:cxn modelId="{7BB7CAAE-6A7A-403A-8C87-E62CB1030DC1}" type="presOf" srcId="{024E2ACE-0422-4874-91C4-367AA266E77A}" destId="{6D741E18-DF41-43A4-9787-5C57DC632FB6}" srcOrd="0" destOrd="0" presId="urn:microsoft.com/office/officeart/2016/7/layout/RepeatingBendingProcessNew"/>
    <dgm:cxn modelId="{CD6B91B3-2B48-4F9E-B68E-82A264DEC104}" type="presOf" srcId="{3705C2FC-1BD9-4F47-B6BB-58C3908CFA7C}" destId="{4AEE5342-7D09-496B-B016-03536BC7A51C}" srcOrd="0" destOrd="0" presId="urn:microsoft.com/office/officeart/2016/7/layout/RepeatingBendingProcessNew"/>
    <dgm:cxn modelId="{19FE0EB9-7B84-47FD-AA9F-3A88D8F36C33}" type="presOf" srcId="{C7D8C0F1-1558-4411-8884-48E9D8F480CF}" destId="{35B206EB-FCD7-4B53-BF2A-B63EC74692DF}" srcOrd="1" destOrd="0" presId="urn:microsoft.com/office/officeart/2016/7/layout/RepeatingBendingProcessNew"/>
    <dgm:cxn modelId="{8142B2BB-571B-469C-83F3-CFDE4C724A70}" type="presOf" srcId="{6E2B2153-3866-470A-B3CB-4DB0866C7344}" destId="{8C1A8C89-CAF5-45CD-A333-FE02C35C0532}" srcOrd="0" destOrd="0" presId="urn:microsoft.com/office/officeart/2016/7/layout/RepeatingBendingProcessNew"/>
    <dgm:cxn modelId="{F6423FCD-8156-417E-9AE9-98DBA0EB5C74}" type="presOf" srcId="{EBF7ADFF-3559-4385-97B7-27495ED579A3}" destId="{78BABF6B-8D3C-44C4-A54C-DE4D2A5DAB3B}" srcOrd="0" destOrd="0" presId="urn:microsoft.com/office/officeart/2016/7/layout/RepeatingBendingProcessNew"/>
    <dgm:cxn modelId="{5D3DCDDD-3F47-4033-A69C-449EFCC022C8}" type="presOf" srcId="{A5D4E499-BC86-48E6-96A5-3AEF7B0CC5FC}" destId="{14564C8F-5C0C-4B8B-BC75-902C30BCB8D8}" srcOrd="0" destOrd="0" presId="urn:microsoft.com/office/officeart/2016/7/layout/RepeatingBendingProcessNew"/>
    <dgm:cxn modelId="{2327AFE6-AEE4-4961-ABD7-17536BAE8A67}" type="presOf" srcId="{BA028D8D-46F9-4F90-BC38-448725B9BFE5}" destId="{2DEC58EE-B884-4CC3-A5D2-7A1B26665627}" srcOrd="1" destOrd="0" presId="urn:microsoft.com/office/officeart/2016/7/layout/RepeatingBendingProcessNew"/>
    <dgm:cxn modelId="{DBF2DCED-4E99-4DE5-A73D-6D0214AB1943}" type="presOf" srcId="{C7D8C0F1-1558-4411-8884-48E9D8F480CF}" destId="{3DC86DC3-8A99-45C1-B20C-27C14B19B155}" srcOrd="0" destOrd="0" presId="urn:microsoft.com/office/officeart/2016/7/layout/RepeatingBendingProcessNew"/>
    <dgm:cxn modelId="{F96000EE-1AC9-43C9-A4AB-B92AD5B9F5ED}" srcId="{791F270C-DD04-45D9-8E5B-BACC6CC552EB}" destId="{6ED3DF3F-15E0-468E-84D6-8944E6465517}" srcOrd="1" destOrd="0" parTransId="{D3FC83B5-7129-4433-B832-719B780105A6}" sibTransId="{A3B19CFC-7A60-4560-96AC-C18443008B6C}"/>
    <dgm:cxn modelId="{28F5C1F1-8B09-45B1-A6C9-4BA0911A8585}" srcId="{791F270C-DD04-45D9-8E5B-BACC6CC552EB}" destId="{5EB7872F-C4A6-4E0E-B7D0-6961560E5293}" srcOrd="7" destOrd="0" parTransId="{22835B1E-A37F-4275-8CEF-38BC5FB21050}" sibTransId="{3705C2FC-1BD9-4F47-B6BB-58C3908CFA7C}"/>
    <dgm:cxn modelId="{31D7F0F6-EC83-46A8-A8EB-9BFB69105128}" srcId="{791F270C-DD04-45D9-8E5B-BACC6CC552EB}" destId="{024E2ACE-0422-4874-91C4-367AA266E77A}" srcOrd="3" destOrd="0" parTransId="{785E6139-80D2-4AE8-8E42-E14812193951}" sibTransId="{F33595B7-0F17-4FE0-ACC3-6E2CBD319A3B}"/>
    <dgm:cxn modelId="{711DF8FE-12FC-4CF7-A51B-53F297EF4D90}" type="presOf" srcId="{A5D4E499-BC86-48E6-96A5-3AEF7B0CC5FC}" destId="{0E79876C-71B9-4921-8C55-747F452CDB5B}" srcOrd="1" destOrd="0" presId="urn:microsoft.com/office/officeart/2016/7/layout/RepeatingBendingProcessNew"/>
    <dgm:cxn modelId="{26AA32DB-1A81-41A9-8E49-0FDE78CCE69E}" type="presParOf" srcId="{E6154A9E-1B8B-4DEA-8B70-A3A1B8A8DEB2}" destId="{EDFB5D3F-00D1-4791-B6D4-A5383FBA3437}" srcOrd="0" destOrd="0" presId="urn:microsoft.com/office/officeart/2016/7/layout/RepeatingBendingProcessNew"/>
    <dgm:cxn modelId="{BBF74363-405D-47A7-BC95-C29AC3FD6D67}" type="presParOf" srcId="{E6154A9E-1B8B-4DEA-8B70-A3A1B8A8DEB2}" destId="{D5DBD016-9890-4C4A-B877-CD9275A696ED}" srcOrd="1" destOrd="0" presId="urn:microsoft.com/office/officeart/2016/7/layout/RepeatingBendingProcessNew"/>
    <dgm:cxn modelId="{32595037-5B42-4A21-AA95-BB5129BB7820}" type="presParOf" srcId="{D5DBD016-9890-4C4A-B877-CD9275A696ED}" destId="{2DEC58EE-B884-4CC3-A5D2-7A1B26665627}" srcOrd="0" destOrd="0" presId="urn:microsoft.com/office/officeart/2016/7/layout/RepeatingBendingProcessNew"/>
    <dgm:cxn modelId="{E42596D6-E306-41A4-86C8-E3187C432E02}" type="presParOf" srcId="{E6154A9E-1B8B-4DEA-8B70-A3A1B8A8DEB2}" destId="{7FAB898B-CAA1-488D-93AB-FD96CB8249D0}" srcOrd="2" destOrd="0" presId="urn:microsoft.com/office/officeart/2016/7/layout/RepeatingBendingProcessNew"/>
    <dgm:cxn modelId="{862690CA-E188-4275-A6B7-5501DEDE3371}" type="presParOf" srcId="{E6154A9E-1B8B-4DEA-8B70-A3A1B8A8DEB2}" destId="{EAD0867B-D5F2-406E-90F8-C590EE5502EF}" srcOrd="3" destOrd="0" presId="urn:microsoft.com/office/officeart/2016/7/layout/RepeatingBendingProcessNew"/>
    <dgm:cxn modelId="{CF0C6EDE-E321-4AFC-A9C6-AFA1E4FB2302}" type="presParOf" srcId="{EAD0867B-D5F2-406E-90F8-C590EE5502EF}" destId="{022CEE60-0B72-4A8A-B72B-ECA4540BE311}" srcOrd="0" destOrd="0" presId="urn:microsoft.com/office/officeart/2016/7/layout/RepeatingBendingProcessNew"/>
    <dgm:cxn modelId="{0D1BFA32-B509-4CE4-87E2-DD73C4FF3D81}" type="presParOf" srcId="{E6154A9E-1B8B-4DEA-8B70-A3A1B8A8DEB2}" destId="{4047173F-E586-4CC6-B79C-DF0B6E88DAF3}" srcOrd="4" destOrd="0" presId="urn:microsoft.com/office/officeart/2016/7/layout/RepeatingBendingProcessNew"/>
    <dgm:cxn modelId="{7C37B838-9999-4EC1-A490-B3C47709AC3F}" type="presParOf" srcId="{E6154A9E-1B8B-4DEA-8B70-A3A1B8A8DEB2}" destId="{81D1BA92-B255-49EF-AEA4-3AFA732256FA}" srcOrd="5" destOrd="0" presId="urn:microsoft.com/office/officeart/2016/7/layout/RepeatingBendingProcessNew"/>
    <dgm:cxn modelId="{CC52DDC9-B706-4BA3-AEBF-15367B29F4CC}" type="presParOf" srcId="{81D1BA92-B255-49EF-AEA4-3AFA732256FA}" destId="{3C507E14-87B4-4551-889B-3393284B9884}" srcOrd="0" destOrd="0" presId="urn:microsoft.com/office/officeart/2016/7/layout/RepeatingBendingProcessNew"/>
    <dgm:cxn modelId="{B4A6F4F8-4066-4BB6-BAF9-24815E53DA0F}" type="presParOf" srcId="{E6154A9E-1B8B-4DEA-8B70-A3A1B8A8DEB2}" destId="{6D741E18-DF41-43A4-9787-5C57DC632FB6}" srcOrd="6" destOrd="0" presId="urn:microsoft.com/office/officeart/2016/7/layout/RepeatingBendingProcessNew"/>
    <dgm:cxn modelId="{BA2DEB6E-7C6C-446B-9D80-5D32C2626727}" type="presParOf" srcId="{E6154A9E-1B8B-4DEA-8B70-A3A1B8A8DEB2}" destId="{5FE7658F-60FD-4F57-9AF2-A85AC1C0E427}" srcOrd="7" destOrd="0" presId="urn:microsoft.com/office/officeart/2016/7/layout/RepeatingBendingProcessNew"/>
    <dgm:cxn modelId="{977E60FB-447E-4151-856F-9F6641645BA4}" type="presParOf" srcId="{5FE7658F-60FD-4F57-9AF2-A85AC1C0E427}" destId="{FA84F8F2-6BCB-4C9F-B83A-9D662644C6EF}" srcOrd="0" destOrd="0" presId="urn:microsoft.com/office/officeart/2016/7/layout/RepeatingBendingProcessNew"/>
    <dgm:cxn modelId="{8980DF18-F1B8-43C9-A641-E2B7D3C312DF}" type="presParOf" srcId="{E6154A9E-1B8B-4DEA-8B70-A3A1B8A8DEB2}" destId="{8C1A8C89-CAF5-45CD-A333-FE02C35C0532}" srcOrd="8" destOrd="0" presId="urn:microsoft.com/office/officeart/2016/7/layout/RepeatingBendingProcessNew"/>
    <dgm:cxn modelId="{F6285BAF-ADB0-46B4-90AD-E54DEBFF336A}" type="presParOf" srcId="{E6154A9E-1B8B-4DEA-8B70-A3A1B8A8DEB2}" destId="{14564C8F-5C0C-4B8B-BC75-902C30BCB8D8}" srcOrd="9" destOrd="0" presId="urn:microsoft.com/office/officeart/2016/7/layout/RepeatingBendingProcessNew"/>
    <dgm:cxn modelId="{982F6DD6-0619-4CDE-99D2-FE39F5A49061}" type="presParOf" srcId="{14564C8F-5C0C-4B8B-BC75-902C30BCB8D8}" destId="{0E79876C-71B9-4921-8C55-747F452CDB5B}" srcOrd="0" destOrd="0" presId="urn:microsoft.com/office/officeart/2016/7/layout/RepeatingBendingProcessNew"/>
    <dgm:cxn modelId="{A135FC5F-5E74-4A07-B24A-8CB6C4A3877C}" type="presParOf" srcId="{E6154A9E-1B8B-4DEA-8B70-A3A1B8A8DEB2}" destId="{2A8F03E9-AEC0-41D1-9ABA-B3DBBEC447E7}" srcOrd="10" destOrd="0" presId="urn:microsoft.com/office/officeart/2016/7/layout/RepeatingBendingProcessNew"/>
    <dgm:cxn modelId="{7E0B3263-CF4A-4AA1-B268-0F87A90A984D}" type="presParOf" srcId="{E6154A9E-1B8B-4DEA-8B70-A3A1B8A8DEB2}" destId="{1E973836-6170-4CC3-8F17-2BFFCDC67FFE}" srcOrd="11" destOrd="0" presId="urn:microsoft.com/office/officeart/2016/7/layout/RepeatingBendingProcessNew"/>
    <dgm:cxn modelId="{F08006D8-1D90-4221-800C-6C220595D0A7}" type="presParOf" srcId="{1E973836-6170-4CC3-8F17-2BFFCDC67FFE}" destId="{FA8691D7-20E1-4A85-892B-49B4FC963520}" srcOrd="0" destOrd="0" presId="urn:microsoft.com/office/officeart/2016/7/layout/RepeatingBendingProcessNew"/>
    <dgm:cxn modelId="{F122DE1C-1108-4C66-BEDE-D89A37EC2D9F}" type="presParOf" srcId="{E6154A9E-1B8B-4DEA-8B70-A3A1B8A8DEB2}" destId="{6A94C573-B254-448D-BE6B-6D997A400482}" srcOrd="12" destOrd="0" presId="urn:microsoft.com/office/officeart/2016/7/layout/RepeatingBendingProcessNew"/>
    <dgm:cxn modelId="{D64DDF28-4346-4704-81C2-01947097D3EA}" type="presParOf" srcId="{E6154A9E-1B8B-4DEA-8B70-A3A1B8A8DEB2}" destId="{3DC86DC3-8A99-45C1-B20C-27C14B19B155}" srcOrd="13" destOrd="0" presId="urn:microsoft.com/office/officeart/2016/7/layout/RepeatingBendingProcessNew"/>
    <dgm:cxn modelId="{225531A0-C269-4910-BEA0-F7CFFE112E41}" type="presParOf" srcId="{3DC86DC3-8A99-45C1-B20C-27C14B19B155}" destId="{35B206EB-FCD7-4B53-BF2A-B63EC74692DF}" srcOrd="0" destOrd="0" presId="urn:microsoft.com/office/officeart/2016/7/layout/RepeatingBendingProcessNew"/>
    <dgm:cxn modelId="{B24088D7-2BF6-4972-A2A0-CFEEBD5AC7E8}" type="presParOf" srcId="{E6154A9E-1B8B-4DEA-8B70-A3A1B8A8DEB2}" destId="{A2561B56-E5C0-4221-9EC5-75FB9F3D9E49}" srcOrd="14" destOrd="0" presId="urn:microsoft.com/office/officeart/2016/7/layout/RepeatingBendingProcessNew"/>
    <dgm:cxn modelId="{7581E0AB-F1D1-4EFF-A6C2-E2AB4634B36F}" type="presParOf" srcId="{E6154A9E-1B8B-4DEA-8B70-A3A1B8A8DEB2}" destId="{4AEE5342-7D09-496B-B016-03536BC7A51C}" srcOrd="15" destOrd="0" presId="urn:microsoft.com/office/officeart/2016/7/layout/RepeatingBendingProcessNew"/>
    <dgm:cxn modelId="{C0939AC3-371D-467B-BB3D-7BD086B9840A}" type="presParOf" srcId="{4AEE5342-7D09-496B-B016-03536BC7A51C}" destId="{FC2DCF73-DD3F-4EC6-831E-6E452E698198}" srcOrd="0" destOrd="0" presId="urn:microsoft.com/office/officeart/2016/7/layout/RepeatingBendingProcessNew"/>
    <dgm:cxn modelId="{CBE7F478-5EA3-4EA5-B31B-B23C6B112AE6}" type="presParOf" srcId="{E6154A9E-1B8B-4DEA-8B70-A3A1B8A8DEB2}" destId="{78BABF6B-8D3C-44C4-A54C-DE4D2A5DAB3B}" srcOrd="1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FB4581-6E76-447A-9572-9D220BE7E50D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6927D1C-7CB0-4C03-879B-C063D0B6DF3F}">
      <dgm:prSet custT="1"/>
      <dgm:spPr/>
      <dgm:t>
        <a:bodyPr/>
        <a:lstStyle/>
        <a:p>
          <a:r>
            <a:rPr lang="ru-RU" sz="1800" b="0" i="0"/>
            <a:t>Дури и постари, историски или густо населени градови можат да се трансформираат во одржливи, со зелени дворови, зелени коридори и обновена инфраструктура — без целосна реновација на цели зони. </a:t>
          </a:r>
          <a:endParaRPr lang="en-US" sz="1800"/>
        </a:p>
      </dgm:t>
    </dgm:pt>
    <dgm:pt modelId="{2CAC786D-B989-4B31-9BCA-677B9225B6C4}" type="parTrans" cxnId="{7BF01A30-4548-44EE-83A6-3569E6490AFB}">
      <dgm:prSet/>
      <dgm:spPr/>
      <dgm:t>
        <a:bodyPr/>
        <a:lstStyle/>
        <a:p>
          <a:endParaRPr lang="en-US" sz="1800"/>
        </a:p>
      </dgm:t>
    </dgm:pt>
    <dgm:pt modelId="{17F05C3B-B85D-4974-861A-67BA6A09DB6B}" type="sibTrans" cxnId="{7BF01A30-4548-44EE-83A6-3569E6490AFB}">
      <dgm:prSet/>
      <dgm:spPr/>
      <dgm:t>
        <a:bodyPr/>
        <a:lstStyle/>
        <a:p>
          <a:endParaRPr lang="en-US" sz="1800"/>
        </a:p>
      </dgm:t>
    </dgm:pt>
    <dgm:pt modelId="{8113EDA6-248A-4AF2-80C6-4B6016CE5940}">
      <dgm:prSet custT="1"/>
      <dgm:spPr/>
      <dgm:t>
        <a:bodyPr/>
        <a:lstStyle/>
        <a:p>
          <a:r>
            <a:rPr lang="ru-RU" sz="1800" b="0" i="0"/>
            <a:t>Комбинација на урбана мобилност, енергетска ефикасност, зелени површини и циркуларност дава целосен ефект: помал јаглерод, помал отпад, почист воздух, подобро здравје на жители.</a:t>
          </a:r>
          <a:endParaRPr lang="en-US" sz="1800"/>
        </a:p>
      </dgm:t>
    </dgm:pt>
    <dgm:pt modelId="{34C9E116-5C0F-4021-AB5F-8CDD930C662C}" type="parTrans" cxnId="{B4F03C91-9B36-432D-97A0-0FCBED3E0562}">
      <dgm:prSet/>
      <dgm:spPr/>
      <dgm:t>
        <a:bodyPr/>
        <a:lstStyle/>
        <a:p>
          <a:endParaRPr lang="en-US" sz="1800"/>
        </a:p>
      </dgm:t>
    </dgm:pt>
    <dgm:pt modelId="{17FAB85B-9A52-47BE-981C-58B605245AAD}" type="sibTrans" cxnId="{B4F03C91-9B36-432D-97A0-0FCBED3E0562}">
      <dgm:prSet/>
      <dgm:spPr/>
      <dgm:t>
        <a:bodyPr/>
        <a:lstStyle/>
        <a:p>
          <a:endParaRPr lang="en-US" sz="1800"/>
        </a:p>
      </dgm:t>
    </dgm:pt>
    <dgm:pt modelId="{058CADAA-08A2-4CA8-BAF4-A0438502A48B}">
      <dgm:prSet custT="1"/>
      <dgm:spPr/>
      <dgm:t>
        <a:bodyPr/>
        <a:lstStyle/>
        <a:p>
          <a:r>
            <a:rPr lang="ru-RU" sz="1800" b="0" i="0" dirty="0"/>
            <a:t>Управување може да биде локално + национално, со поддршка од јавни фондови или ЕУ — што значи дека и градовите во Северна Македонија можат да аплицираат, да учат од овие примери и да креативно трансформираат свои урбани зони.</a:t>
          </a:r>
          <a:endParaRPr lang="en-US" sz="1800" dirty="0"/>
        </a:p>
      </dgm:t>
    </dgm:pt>
    <dgm:pt modelId="{FF7771A0-189B-48F4-AF6A-12A85CBE8BBB}" type="parTrans" cxnId="{1D484D0D-ACF1-4372-B9CC-8350637A3BBC}">
      <dgm:prSet/>
      <dgm:spPr/>
      <dgm:t>
        <a:bodyPr/>
        <a:lstStyle/>
        <a:p>
          <a:endParaRPr lang="en-US" sz="1800"/>
        </a:p>
      </dgm:t>
    </dgm:pt>
    <dgm:pt modelId="{5DF2561A-6D55-4422-8839-B5C0C7FD045D}" type="sibTrans" cxnId="{1D484D0D-ACF1-4372-B9CC-8350637A3BBC}">
      <dgm:prSet/>
      <dgm:spPr/>
      <dgm:t>
        <a:bodyPr/>
        <a:lstStyle/>
        <a:p>
          <a:endParaRPr lang="en-US" sz="1800"/>
        </a:p>
      </dgm:t>
    </dgm:pt>
    <dgm:pt modelId="{97337E87-5153-403F-A813-F32330257A00}">
      <dgm:prSet custT="1"/>
      <dgm:spPr/>
      <dgm:t>
        <a:bodyPr/>
        <a:lstStyle/>
        <a:p>
          <a:r>
            <a:rPr lang="ru-RU" sz="1800" b="0" i="0"/>
            <a:t>Учеството на граѓаните — во Скопје, во Загреб (зелените дворови), во Пловдив, Софија — е клучно. Не е само „градоначалничка одлука“ — туку заеднички ангажман.</a:t>
          </a:r>
          <a:endParaRPr lang="en-US" sz="1800"/>
        </a:p>
      </dgm:t>
    </dgm:pt>
    <dgm:pt modelId="{1FC18446-0AA0-41B5-8058-65B922C7A705}" type="parTrans" cxnId="{FEADABA4-BDC6-465A-9F37-5DDCB2B610CF}">
      <dgm:prSet/>
      <dgm:spPr/>
      <dgm:t>
        <a:bodyPr/>
        <a:lstStyle/>
        <a:p>
          <a:endParaRPr lang="en-US" sz="1800"/>
        </a:p>
      </dgm:t>
    </dgm:pt>
    <dgm:pt modelId="{DAA61288-FF0E-480A-9562-5AEDAE5AB9D7}" type="sibTrans" cxnId="{FEADABA4-BDC6-465A-9F37-5DDCB2B610CF}">
      <dgm:prSet/>
      <dgm:spPr/>
      <dgm:t>
        <a:bodyPr/>
        <a:lstStyle/>
        <a:p>
          <a:endParaRPr lang="en-US" sz="1800"/>
        </a:p>
      </dgm:t>
    </dgm:pt>
    <dgm:pt modelId="{31E3DE5C-5046-4F83-87AC-2DD97533036B}" type="pres">
      <dgm:prSet presAssocID="{B8FB4581-6E76-447A-9572-9D220BE7E50D}" presName="linear" presStyleCnt="0">
        <dgm:presLayoutVars>
          <dgm:animLvl val="lvl"/>
          <dgm:resizeHandles val="exact"/>
        </dgm:presLayoutVars>
      </dgm:prSet>
      <dgm:spPr/>
    </dgm:pt>
    <dgm:pt modelId="{5CA79F3E-9170-445C-8E49-2FEFDFFFFE25}" type="pres">
      <dgm:prSet presAssocID="{B6927D1C-7CB0-4C03-879B-C063D0B6DF3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77698B8-679B-4094-B8D9-9512DF253C83}" type="pres">
      <dgm:prSet presAssocID="{17F05C3B-B85D-4974-861A-67BA6A09DB6B}" presName="spacer" presStyleCnt="0"/>
      <dgm:spPr/>
    </dgm:pt>
    <dgm:pt modelId="{85122860-E5D5-4A84-90AE-794ECF174212}" type="pres">
      <dgm:prSet presAssocID="{8113EDA6-248A-4AF2-80C6-4B6016CE594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EF1C274-BACE-43A8-B0B9-9DBE687D5501}" type="pres">
      <dgm:prSet presAssocID="{17FAB85B-9A52-47BE-981C-58B605245AAD}" presName="spacer" presStyleCnt="0"/>
      <dgm:spPr/>
    </dgm:pt>
    <dgm:pt modelId="{0886F64B-F2BB-45E5-87EE-031506B3AAA3}" type="pres">
      <dgm:prSet presAssocID="{058CADAA-08A2-4CA8-BAF4-A0438502A48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9801030-24BD-4D0C-A1C0-FD03B67513FD}" type="pres">
      <dgm:prSet presAssocID="{5DF2561A-6D55-4422-8839-B5C0C7FD045D}" presName="spacer" presStyleCnt="0"/>
      <dgm:spPr/>
    </dgm:pt>
    <dgm:pt modelId="{79A9FB8F-B8DF-4A4D-9D1D-1943DD9431E2}" type="pres">
      <dgm:prSet presAssocID="{97337E87-5153-403F-A813-F32330257A0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D484D0D-ACF1-4372-B9CC-8350637A3BBC}" srcId="{B8FB4581-6E76-447A-9572-9D220BE7E50D}" destId="{058CADAA-08A2-4CA8-BAF4-A0438502A48B}" srcOrd="2" destOrd="0" parTransId="{FF7771A0-189B-48F4-AF6A-12A85CBE8BBB}" sibTransId="{5DF2561A-6D55-4422-8839-B5C0C7FD045D}"/>
    <dgm:cxn modelId="{7BF01A30-4548-44EE-83A6-3569E6490AFB}" srcId="{B8FB4581-6E76-447A-9572-9D220BE7E50D}" destId="{B6927D1C-7CB0-4C03-879B-C063D0B6DF3F}" srcOrd="0" destOrd="0" parTransId="{2CAC786D-B989-4B31-9BCA-677B9225B6C4}" sibTransId="{17F05C3B-B85D-4974-861A-67BA6A09DB6B}"/>
    <dgm:cxn modelId="{97B5B972-DD8C-4362-BA99-EBED97CBD00F}" type="presOf" srcId="{8113EDA6-248A-4AF2-80C6-4B6016CE5940}" destId="{85122860-E5D5-4A84-90AE-794ECF174212}" srcOrd="0" destOrd="0" presId="urn:microsoft.com/office/officeart/2005/8/layout/vList2"/>
    <dgm:cxn modelId="{775F537A-776F-4E30-9CDF-E47C466BDE00}" type="presOf" srcId="{B6927D1C-7CB0-4C03-879B-C063D0B6DF3F}" destId="{5CA79F3E-9170-445C-8E49-2FEFDFFFFE25}" srcOrd="0" destOrd="0" presId="urn:microsoft.com/office/officeart/2005/8/layout/vList2"/>
    <dgm:cxn modelId="{B4F03C91-9B36-432D-97A0-0FCBED3E0562}" srcId="{B8FB4581-6E76-447A-9572-9D220BE7E50D}" destId="{8113EDA6-248A-4AF2-80C6-4B6016CE5940}" srcOrd="1" destOrd="0" parTransId="{34C9E116-5C0F-4021-AB5F-8CDD930C662C}" sibTransId="{17FAB85B-9A52-47BE-981C-58B605245AAD}"/>
    <dgm:cxn modelId="{FEADABA4-BDC6-465A-9F37-5DDCB2B610CF}" srcId="{B8FB4581-6E76-447A-9572-9D220BE7E50D}" destId="{97337E87-5153-403F-A813-F32330257A00}" srcOrd="3" destOrd="0" parTransId="{1FC18446-0AA0-41B5-8058-65B922C7A705}" sibTransId="{DAA61288-FF0E-480A-9562-5AEDAE5AB9D7}"/>
    <dgm:cxn modelId="{15D742B1-6D5E-4523-9444-A4B5E4283D3D}" type="presOf" srcId="{B8FB4581-6E76-447A-9572-9D220BE7E50D}" destId="{31E3DE5C-5046-4F83-87AC-2DD97533036B}" srcOrd="0" destOrd="0" presId="urn:microsoft.com/office/officeart/2005/8/layout/vList2"/>
    <dgm:cxn modelId="{BED405C1-0CF0-4D1A-8444-0B0886AFC603}" type="presOf" srcId="{058CADAA-08A2-4CA8-BAF4-A0438502A48B}" destId="{0886F64B-F2BB-45E5-87EE-031506B3AAA3}" srcOrd="0" destOrd="0" presId="urn:microsoft.com/office/officeart/2005/8/layout/vList2"/>
    <dgm:cxn modelId="{ACAA37C5-B8DA-4072-85D7-AF08D74B9237}" type="presOf" srcId="{97337E87-5153-403F-A813-F32330257A00}" destId="{79A9FB8F-B8DF-4A4D-9D1D-1943DD9431E2}" srcOrd="0" destOrd="0" presId="urn:microsoft.com/office/officeart/2005/8/layout/vList2"/>
    <dgm:cxn modelId="{9812511A-EBEB-474B-A565-40944E1A63F1}" type="presParOf" srcId="{31E3DE5C-5046-4F83-87AC-2DD97533036B}" destId="{5CA79F3E-9170-445C-8E49-2FEFDFFFFE25}" srcOrd="0" destOrd="0" presId="urn:microsoft.com/office/officeart/2005/8/layout/vList2"/>
    <dgm:cxn modelId="{0044893C-0CAA-4820-962A-825D6336E73A}" type="presParOf" srcId="{31E3DE5C-5046-4F83-87AC-2DD97533036B}" destId="{977698B8-679B-4094-B8D9-9512DF253C83}" srcOrd="1" destOrd="0" presId="urn:microsoft.com/office/officeart/2005/8/layout/vList2"/>
    <dgm:cxn modelId="{083315FD-86AC-443E-A9F5-EA50BAEEFD16}" type="presParOf" srcId="{31E3DE5C-5046-4F83-87AC-2DD97533036B}" destId="{85122860-E5D5-4A84-90AE-794ECF174212}" srcOrd="2" destOrd="0" presId="urn:microsoft.com/office/officeart/2005/8/layout/vList2"/>
    <dgm:cxn modelId="{B72FCF76-AF14-4F0C-811F-2095EBCD02A6}" type="presParOf" srcId="{31E3DE5C-5046-4F83-87AC-2DD97533036B}" destId="{AEF1C274-BACE-43A8-B0B9-9DBE687D5501}" srcOrd="3" destOrd="0" presId="urn:microsoft.com/office/officeart/2005/8/layout/vList2"/>
    <dgm:cxn modelId="{2FCF0C50-C80B-4A06-AF07-E7BD58E11E6B}" type="presParOf" srcId="{31E3DE5C-5046-4F83-87AC-2DD97533036B}" destId="{0886F64B-F2BB-45E5-87EE-031506B3AAA3}" srcOrd="4" destOrd="0" presId="urn:microsoft.com/office/officeart/2005/8/layout/vList2"/>
    <dgm:cxn modelId="{41C9C584-1767-4C33-806F-F074BDD3F204}" type="presParOf" srcId="{31E3DE5C-5046-4F83-87AC-2DD97533036B}" destId="{79801030-24BD-4D0C-A1C0-FD03B67513FD}" srcOrd="5" destOrd="0" presId="urn:microsoft.com/office/officeart/2005/8/layout/vList2"/>
    <dgm:cxn modelId="{BADDE191-F344-45E1-AC62-5D683CFAD05F}" type="presParOf" srcId="{31E3DE5C-5046-4F83-87AC-2DD97533036B}" destId="{79A9FB8F-B8DF-4A4D-9D1D-1943DD9431E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6DD667-3D8A-40D3-88B4-02079DBD707E}">
      <dsp:nvSpPr>
        <dsp:cNvPr id="0" name=""/>
        <dsp:cNvSpPr/>
      </dsp:nvSpPr>
      <dsp:spPr>
        <a:xfrm>
          <a:off x="0" y="220913"/>
          <a:ext cx="689356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F7CCE0-1FE1-4961-B2B1-35676DF906DC}">
      <dsp:nvSpPr>
        <dsp:cNvPr id="0" name=""/>
        <dsp:cNvSpPr/>
      </dsp:nvSpPr>
      <dsp:spPr>
        <a:xfrm>
          <a:off x="344678" y="29033"/>
          <a:ext cx="4825492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392" tIns="0" rIns="18239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 dirty="0">
              <a:solidFill>
                <a:prstClr val="white"/>
              </a:solidFill>
              <a:latin typeface="LuzSans-Book"/>
              <a:ea typeface="+mn-ea"/>
              <a:cs typeface="+mn-cs"/>
            </a:rPr>
            <a:t>Вовед 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sp:txBody>
      <dsp:txXfrm>
        <a:off x="363412" y="47767"/>
        <a:ext cx="4788024" cy="346292"/>
      </dsp:txXfrm>
    </dsp:sp>
    <dsp:sp modelId="{F26539B6-3309-407B-AC37-51814B9F6923}">
      <dsp:nvSpPr>
        <dsp:cNvPr id="0" name=""/>
        <dsp:cNvSpPr/>
      </dsp:nvSpPr>
      <dsp:spPr>
        <a:xfrm>
          <a:off x="0" y="810593"/>
          <a:ext cx="689356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DFB0C0-ACAC-4FAE-A711-4F001EC93FAC}">
      <dsp:nvSpPr>
        <dsp:cNvPr id="0" name=""/>
        <dsp:cNvSpPr/>
      </dsp:nvSpPr>
      <dsp:spPr>
        <a:xfrm>
          <a:off x="344678" y="618713"/>
          <a:ext cx="4825492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392" tIns="0" rIns="18239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 dirty="0">
              <a:solidFill>
                <a:prstClr val="white"/>
              </a:solidFill>
              <a:latin typeface="LuzSans-Book"/>
              <a:ea typeface="+mn-ea"/>
              <a:cs typeface="+mn-cs"/>
            </a:rPr>
            <a:t>Цел на обуката 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sp:txBody>
      <dsp:txXfrm>
        <a:off x="363412" y="637447"/>
        <a:ext cx="4788024" cy="346292"/>
      </dsp:txXfrm>
    </dsp:sp>
    <dsp:sp modelId="{71EE383D-D587-4560-8B3F-BB7CE80EDE54}">
      <dsp:nvSpPr>
        <dsp:cNvPr id="0" name=""/>
        <dsp:cNvSpPr/>
      </dsp:nvSpPr>
      <dsp:spPr>
        <a:xfrm>
          <a:off x="0" y="1400273"/>
          <a:ext cx="689356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630EF7-F6DF-4263-BCED-0E59294ADB48}">
      <dsp:nvSpPr>
        <dsp:cNvPr id="0" name=""/>
        <dsp:cNvSpPr/>
      </dsp:nvSpPr>
      <dsp:spPr>
        <a:xfrm>
          <a:off x="344678" y="1208393"/>
          <a:ext cx="4825492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392" tIns="0" rIns="18239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 dirty="0">
              <a:solidFill>
                <a:prstClr val="white"/>
              </a:solidFill>
              <a:latin typeface="LuzSans-Book"/>
              <a:ea typeface="+mn-ea"/>
              <a:cs typeface="+mn-cs"/>
            </a:rPr>
            <a:t>Што е зелена транзиција? 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sp:txBody>
      <dsp:txXfrm>
        <a:off x="363412" y="1227127"/>
        <a:ext cx="4788024" cy="346292"/>
      </dsp:txXfrm>
    </dsp:sp>
    <dsp:sp modelId="{7BAD79B7-836C-402C-A9A0-E0B8052A50D3}">
      <dsp:nvSpPr>
        <dsp:cNvPr id="0" name=""/>
        <dsp:cNvSpPr/>
      </dsp:nvSpPr>
      <dsp:spPr>
        <a:xfrm>
          <a:off x="0" y="1989953"/>
          <a:ext cx="689356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6C99F6-0C13-4BD4-8C59-2013B9602D6A}">
      <dsp:nvSpPr>
        <dsp:cNvPr id="0" name=""/>
        <dsp:cNvSpPr/>
      </dsp:nvSpPr>
      <dsp:spPr>
        <a:xfrm>
          <a:off x="344678" y="1798073"/>
          <a:ext cx="4825492" cy="383760"/>
        </a:xfrm>
        <a:prstGeom prst="roundRect">
          <a:avLst/>
        </a:prstGeom>
        <a:solidFill>
          <a:srgbClr val="E97132">
            <a:hueOff val="0"/>
            <a:satOff val="0"/>
            <a:lumOff val="0"/>
            <a:alphaOff val="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080" tIns="0" rIns="19008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 dirty="0">
              <a:solidFill>
                <a:prstClr val="white"/>
              </a:solidFill>
              <a:latin typeface="LuzSans-Book"/>
              <a:ea typeface="+mn-ea"/>
              <a:cs typeface="+mn-cs"/>
            </a:rPr>
            <a:t>Што е Зелен договор на ЕУ?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sp:txBody>
      <dsp:txXfrm>
        <a:off x="363412" y="1816807"/>
        <a:ext cx="4788024" cy="346292"/>
      </dsp:txXfrm>
    </dsp:sp>
    <dsp:sp modelId="{E1680761-B08D-43C0-87A9-483F3BEA67C2}">
      <dsp:nvSpPr>
        <dsp:cNvPr id="0" name=""/>
        <dsp:cNvSpPr/>
      </dsp:nvSpPr>
      <dsp:spPr>
        <a:xfrm>
          <a:off x="0" y="2579633"/>
          <a:ext cx="689356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D239B1-E215-4DB8-9BC9-E1954CB26707}">
      <dsp:nvSpPr>
        <dsp:cNvPr id="0" name=""/>
        <dsp:cNvSpPr/>
      </dsp:nvSpPr>
      <dsp:spPr>
        <a:xfrm>
          <a:off x="344678" y="2387753"/>
          <a:ext cx="4825492" cy="383760"/>
        </a:xfrm>
        <a:prstGeom prst="roundRect">
          <a:avLst/>
        </a:prstGeom>
        <a:solidFill>
          <a:srgbClr val="E97132">
            <a:hueOff val="0"/>
            <a:satOff val="0"/>
            <a:lumOff val="0"/>
            <a:alphaOff val="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080" tIns="0" rIns="19008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 dirty="0">
              <a:solidFill>
                <a:prstClr val="white"/>
              </a:solidFill>
              <a:latin typeface="LuzSans-Book"/>
              <a:ea typeface="+mn-ea"/>
              <a:cs typeface="+mn-cs"/>
            </a:rPr>
            <a:t>Изградба на одржливи урбани системи</a:t>
          </a:r>
          <a:endParaRPr lang="en-US" sz="1600" b="1" i="0" kern="1200" dirty="0">
            <a:solidFill>
              <a:prstClr val="white"/>
            </a:solidFill>
            <a:latin typeface="LuzSans-Book"/>
            <a:ea typeface="+mn-ea"/>
            <a:cs typeface="+mn-cs"/>
          </a:endParaRPr>
        </a:p>
      </dsp:txBody>
      <dsp:txXfrm>
        <a:off x="363412" y="2406487"/>
        <a:ext cx="4788024" cy="346292"/>
      </dsp:txXfrm>
    </dsp:sp>
    <dsp:sp modelId="{A1EF0DEB-7D3F-4F94-901A-D186D5731486}">
      <dsp:nvSpPr>
        <dsp:cNvPr id="0" name=""/>
        <dsp:cNvSpPr/>
      </dsp:nvSpPr>
      <dsp:spPr>
        <a:xfrm>
          <a:off x="0" y="3169313"/>
          <a:ext cx="6893561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7017E9-97F0-402B-97C8-3A1A470BC718}">
      <dsp:nvSpPr>
        <dsp:cNvPr id="0" name=""/>
        <dsp:cNvSpPr/>
      </dsp:nvSpPr>
      <dsp:spPr>
        <a:xfrm>
          <a:off x="344678" y="2977433"/>
          <a:ext cx="4825492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392" tIns="0" rIns="18239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600" b="1" i="0" kern="1200"/>
            <a:t>Локални климатски политики и акциски планови</a:t>
          </a:r>
          <a:endParaRPr lang="en-US" sz="1600" kern="1200"/>
        </a:p>
      </dsp:txBody>
      <dsp:txXfrm>
        <a:off x="363412" y="2996167"/>
        <a:ext cx="4788024" cy="346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32A439-440E-4DA9-9B51-B25B7D1EC309}">
      <dsp:nvSpPr>
        <dsp:cNvPr id="0" name=""/>
        <dsp:cNvSpPr/>
      </dsp:nvSpPr>
      <dsp:spPr>
        <a:xfrm>
          <a:off x="3214" y="160662"/>
          <a:ext cx="2550318" cy="153019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b="1" kern="1200" dirty="0"/>
            <a:t>Климатско делување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Европски закон за клима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100" kern="1200" dirty="0"/>
            <a:t>Fit for 55 </a:t>
          </a:r>
          <a:r>
            <a:rPr lang="mk-MK" sz="1100" kern="1200" dirty="0"/>
            <a:t>пакет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100" kern="1200" dirty="0"/>
            <a:t>ETS – систем за тргување со емисии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100" kern="1200" dirty="0"/>
            <a:t>Мерки за намалување на емисиите во индустријата, енергетиката, транспортот, градежништвото</a:t>
          </a:r>
          <a:endParaRPr lang="en-US" sz="1100" kern="1200" dirty="0"/>
        </a:p>
      </dsp:txBody>
      <dsp:txXfrm>
        <a:off x="3214" y="160662"/>
        <a:ext cx="2550318" cy="1530191"/>
      </dsp:txXfrm>
    </dsp:sp>
    <dsp:sp modelId="{AF648829-6603-4631-BE21-4B366867260A}">
      <dsp:nvSpPr>
        <dsp:cNvPr id="0" name=""/>
        <dsp:cNvSpPr/>
      </dsp:nvSpPr>
      <dsp:spPr>
        <a:xfrm>
          <a:off x="2808565" y="160662"/>
          <a:ext cx="2550318" cy="153019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b="1" kern="1200" dirty="0"/>
            <a:t>Чиста и сигурна енергија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100" kern="1200" dirty="0"/>
            <a:t>Брзо зголемување на уделот на обновливите извори (сонце, ветер, хидро, биомаса)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Енергетска ефикасност во зградите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100" kern="1200" dirty="0"/>
            <a:t>Намалување на зависноста од увоз на фосилни горива</a:t>
          </a:r>
          <a:endParaRPr lang="en-US" sz="1100" kern="1200" dirty="0"/>
        </a:p>
      </dsp:txBody>
      <dsp:txXfrm>
        <a:off x="2808565" y="160662"/>
        <a:ext cx="2550318" cy="1530191"/>
      </dsp:txXfrm>
    </dsp:sp>
    <dsp:sp modelId="{5016A6CF-7056-4BDB-B92D-CE83A48A4655}">
      <dsp:nvSpPr>
        <dsp:cNvPr id="0" name=""/>
        <dsp:cNvSpPr/>
      </dsp:nvSpPr>
      <dsp:spPr>
        <a:xfrm>
          <a:off x="5613915" y="160662"/>
          <a:ext cx="2550318" cy="153019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b="1" kern="1200" dirty="0"/>
            <a:t>Кружна економија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Намалување на отпад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Рециклирање и повторна употреба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Екодизајн на производи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Одржливо производство и потрошувачка</a:t>
          </a:r>
          <a:endParaRPr lang="en-US" sz="1100" kern="1200" dirty="0"/>
        </a:p>
      </dsp:txBody>
      <dsp:txXfrm>
        <a:off x="5613915" y="160662"/>
        <a:ext cx="2550318" cy="1530191"/>
      </dsp:txXfrm>
    </dsp:sp>
    <dsp:sp modelId="{EB10E276-6D0C-437D-8890-D01D57653434}">
      <dsp:nvSpPr>
        <dsp:cNvPr id="0" name=""/>
        <dsp:cNvSpPr/>
      </dsp:nvSpPr>
      <dsp:spPr>
        <a:xfrm>
          <a:off x="8419266" y="160662"/>
          <a:ext cx="2550318" cy="153019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b="1" kern="1200" dirty="0"/>
            <a:t>Одржлив транспорт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Електрични возила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Зелен јавен превоз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100" kern="1200" dirty="0"/>
            <a:t>Помалку емисии од авионски и морски транспорт</a:t>
          </a:r>
          <a:endParaRPr lang="en-US" sz="1100" kern="1200" dirty="0"/>
        </a:p>
      </dsp:txBody>
      <dsp:txXfrm>
        <a:off x="8419266" y="160662"/>
        <a:ext cx="2550318" cy="1530191"/>
      </dsp:txXfrm>
    </dsp:sp>
    <dsp:sp modelId="{E7421F9B-4E1D-4739-9EA2-30A86B72A64F}">
      <dsp:nvSpPr>
        <dsp:cNvPr id="0" name=""/>
        <dsp:cNvSpPr/>
      </dsp:nvSpPr>
      <dsp:spPr>
        <a:xfrm>
          <a:off x="3214" y="1945885"/>
          <a:ext cx="2550318" cy="153019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/>
            <a:t>Одржливо земјоделство – Стратегија „Од фарма до трпеза“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Органско производство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100" kern="1200" dirty="0"/>
            <a:t>Намалена употреба на пестициди и ѓубрива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Поквалитетна храна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100" kern="1200" dirty="0"/>
            <a:t>Заштита на здравјето на потрошувачите.</a:t>
          </a:r>
          <a:endParaRPr lang="en-US" sz="1100" kern="1200" dirty="0"/>
        </a:p>
      </dsp:txBody>
      <dsp:txXfrm>
        <a:off x="3214" y="1945885"/>
        <a:ext cx="2550318" cy="1530191"/>
      </dsp:txXfrm>
    </dsp:sp>
    <dsp:sp modelId="{819208B0-3E6E-4964-8127-73A72228CAA7}">
      <dsp:nvSpPr>
        <dsp:cNvPr id="0" name=""/>
        <dsp:cNvSpPr/>
      </dsp:nvSpPr>
      <dsp:spPr>
        <a:xfrm>
          <a:off x="2808565" y="1945885"/>
          <a:ext cx="2550318" cy="153019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100" b="1" kern="1200" dirty="0"/>
            <a:t>Заштита и обновување на природата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Стратегија за биодиверзитет 2030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Заштита на шумите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Обнова на деградирани екосистеми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Проширување на заштитените подрачја</a:t>
          </a:r>
          <a:endParaRPr lang="en-US" sz="1100" kern="1200" dirty="0"/>
        </a:p>
      </dsp:txBody>
      <dsp:txXfrm>
        <a:off x="2808565" y="1945885"/>
        <a:ext cx="2550318" cy="1530191"/>
      </dsp:txXfrm>
    </dsp:sp>
    <dsp:sp modelId="{CB426B63-6855-4D3B-96C1-0489E2F6FC53}">
      <dsp:nvSpPr>
        <dsp:cNvPr id="0" name=""/>
        <dsp:cNvSpPr/>
      </dsp:nvSpPr>
      <dsp:spPr>
        <a:xfrm>
          <a:off x="5613915" y="1945885"/>
          <a:ext cx="2550318" cy="153019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b="1" kern="1200" dirty="0"/>
            <a:t>Зелени градови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Чист воздух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Енергетски ефикасни згради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Умно урбанистичко планирање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Зелен јавен превоз</a:t>
          </a:r>
          <a:endParaRPr lang="en-US" sz="1100" kern="1200" dirty="0"/>
        </a:p>
      </dsp:txBody>
      <dsp:txXfrm>
        <a:off x="5613915" y="1945885"/>
        <a:ext cx="2550318" cy="1530191"/>
      </dsp:txXfrm>
    </dsp:sp>
    <dsp:sp modelId="{88C5885D-3FC6-45EF-AEE1-B3826E566E66}">
      <dsp:nvSpPr>
        <dsp:cNvPr id="0" name=""/>
        <dsp:cNvSpPr/>
      </dsp:nvSpPr>
      <dsp:spPr>
        <a:xfrm>
          <a:off x="8419266" y="1945885"/>
          <a:ext cx="2550318" cy="153019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b="1" kern="1200" dirty="0"/>
            <a:t>Зелени финансии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mk-MK" sz="1100" kern="1200" dirty="0"/>
            <a:t>Инвестиции за зелени проекти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100" kern="1200" dirty="0"/>
            <a:t>Таксономија на ЕУ за одржливост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100" kern="1200" dirty="0"/>
            <a:t>Фонд за праведна транзиција за региони кои зависат од јаглен и тешка индустрија</a:t>
          </a:r>
          <a:endParaRPr lang="en-US" sz="1100" kern="1200" dirty="0"/>
        </a:p>
      </dsp:txBody>
      <dsp:txXfrm>
        <a:off x="8419266" y="1945885"/>
        <a:ext cx="2550318" cy="15301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DBD016-9890-4C4A-B877-CD9275A696ED}">
      <dsp:nvSpPr>
        <dsp:cNvPr id="0" name=""/>
        <dsp:cNvSpPr/>
      </dsp:nvSpPr>
      <dsp:spPr>
        <a:xfrm>
          <a:off x="2388370" y="532803"/>
          <a:ext cx="4124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243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83510" y="576308"/>
        <a:ext cx="22151" cy="4430"/>
      </dsp:txXfrm>
    </dsp:sp>
    <dsp:sp modelId="{EDFB5D3F-00D1-4791-B6D4-A5383FBA3437}">
      <dsp:nvSpPr>
        <dsp:cNvPr id="0" name=""/>
        <dsp:cNvSpPr/>
      </dsp:nvSpPr>
      <dsp:spPr>
        <a:xfrm>
          <a:off x="463947" y="656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Национален</a:t>
          </a:r>
          <a:r>
            <a:rPr lang="en-US" sz="1500" b="1" kern="1200" dirty="0"/>
            <a:t> </a:t>
          </a:r>
          <a:r>
            <a:rPr lang="en-US" sz="1500" b="1" kern="1200" dirty="0" err="1"/>
            <a:t>Енергетски</a:t>
          </a:r>
          <a:r>
            <a:rPr lang="en-US" sz="1500" b="1" kern="1200" dirty="0"/>
            <a:t> и </a:t>
          </a:r>
          <a:r>
            <a:rPr lang="en-US" sz="1500" b="1" kern="1200" dirty="0" err="1"/>
            <a:t>Климатски</a:t>
          </a:r>
          <a:r>
            <a:rPr lang="en-US" sz="1500" b="1" kern="1200" dirty="0"/>
            <a:t> План (NECP) 2021–2030</a:t>
          </a:r>
          <a:endParaRPr lang="en-US" sz="1500" kern="1200" dirty="0"/>
        </a:p>
      </dsp:txBody>
      <dsp:txXfrm>
        <a:off x="463947" y="656"/>
        <a:ext cx="1926223" cy="1155733"/>
      </dsp:txXfrm>
    </dsp:sp>
    <dsp:sp modelId="{EAD0867B-D5F2-406E-90F8-C590EE5502EF}">
      <dsp:nvSpPr>
        <dsp:cNvPr id="0" name=""/>
        <dsp:cNvSpPr/>
      </dsp:nvSpPr>
      <dsp:spPr>
        <a:xfrm>
          <a:off x="4757624" y="532803"/>
          <a:ext cx="4124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243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952764" y="576308"/>
        <a:ext cx="22151" cy="4430"/>
      </dsp:txXfrm>
    </dsp:sp>
    <dsp:sp modelId="{7FAB898B-CAA1-488D-93AB-FD96CB8249D0}">
      <dsp:nvSpPr>
        <dsp:cNvPr id="0" name=""/>
        <dsp:cNvSpPr/>
      </dsp:nvSpPr>
      <dsp:spPr>
        <a:xfrm>
          <a:off x="2833201" y="656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Долгорочна</a:t>
          </a:r>
          <a:r>
            <a:rPr lang="en-US" sz="1500" b="1" kern="1200" dirty="0"/>
            <a:t> </a:t>
          </a:r>
          <a:r>
            <a:rPr lang="en-US" sz="1500" b="1" kern="1200" dirty="0" err="1"/>
            <a:t>Стратегија</a:t>
          </a:r>
          <a:r>
            <a:rPr lang="en-US" sz="1500" b="1" kern="1200" dirty="0"/>
            <a:t> за </a:t>
          </a:r>
          <a:r>
            <a:rPr lang="en-US" sz="1500" b="1" kern="1200" dirty="0" err="1"/>
            <a:t>Климатска</a:t>
          </a:r>
          <a:r>
            <a:rPr lang="en-US" sz="1500" b="1" kern="1200" dirty="0"/>
            <a:t> Акција 2050</a:t>
          </a:r>
          <a:endParaRPr lang="en-US" sz="1500" kern="1200" dirty="0"/>
        </a:p>
      </dsp:txBody>
      <dsp:txXfrm>
        <a:off x="2833201" y="656"/>
        <a:ext cx="1926223" cy="1155733"/>
      </dsp:txXfrm>
    </dsp:sp>
    <dsp:sp modelId="{81D1BA92-B255-49EF-AEA4-3AFA732256FA}">
      <dsp:nvSpPr>
        <dsp:cNvPr id="0" name=""/>
        <dsp:cNvSpPr/>
      </dsp:nvSpPr>
      <dsp:spPr>
        <a:xfrm>
          <a:off x="7126879" y="532803"/>
          <a:ext cx="4124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243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322019" y="576308"/>
        <a:ext cx="22151" cy="4430"/>
      </dsp:txXfrm>
    </dsp:sp>
    <dsp:sp modelId="{4047173F-E586-4CC6-B79C-DF0B6E88DAF3}">
      <dsp:nvSpPr>
        <dsp:cNvPr id="0" name=""/>
        <dsp:cNvSpPr/>
      </dsp:nvSpPr>
      <dsp:spPr>
        <a:xfrm>
          <a:off x="5202456" y="656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Национална</a:t>
          </a:r>
          <a:r>
            <a:rPr lang="en-US" sz="1500" b="1" kern="1200" dirty="0"/>
            <a:t> </a:t>
          </a:r>
          <a:r>
            <a:rPr lang="en-US" sz="1500" b="1" kern="1200" dirty="0" err="1"/>
            <a:t>стратегија</a:t>
          </a:r>
          <a:r>
            <a:rPr lang="en-US" sz="1500" b="1" kern="1200" dirty="0"/>
            <a:t> за заштита на </a:t>
          </a:r>
          <a:r>
            <a:rPr lang="en-US" sz="1500" b="1" kern="1200" dirty="0" err="1"/>
            <a:t>животната</a:t>
          </a:r>
          <a:r>
            <a:rPr lang="en-US" sz="1500" b="1" kern="1200" dirty="0"/>
            <a:t> </a:t>
          </a:r>
          <a:r>
            <a:rPr lang="en-US" sz="1500" b="1" kern="1200" dirty="0" err="1"/>
            <a:t>средина</a:t>
          </a:r>
          <a:endParaRPr lang="en-US" sz="1500" kern="1200" dirty="0"/>
        </a:p>
      </dsp:txBody>
      <dsp:txXfrm>
        <a:off x="5202456" y="656"/>
        <a:ext cx="1926223" cy="1155733"/>
      </dsp:txXfrm>
    </dsp:sp>
    <dsp:sp modelId="{5FE7658F-60FD-4F57-9AF2-A85AC1C0E427}">
      <dsp:nvSpPr>
        <dsp:cNvPr id="0" name=""/>
        <dsp:cNvSpPr/>
      </dsp:nvSpPr>
      <dsp:spPr>
        <a:xfrm>
          <a:off x="1427058" y="1154590"/>
          <a:ext cx="7107763" cy="412431"/>
        </a:xfrm>
        <a:custGeom>
          <a:avLst/>
          <a:gdLst/>
          <a:ahLst/>
          <a:cxnLst/>
          <a:rect l="0" t="0" r="0" b="0"/>
          <a:pathLst>
            <a:path>
              <a:moveTo>
                <a:pt x="7107763" y="0"/>
              </a:moveTo>
              <a:lnTo>
                <a:pt x="7107763" y="223315"/>
              </a:lnTo>
              <a:lnTo>
                <a:pt x="0" y="223315"/>
              </a:lnTo>
              <a:lnTo>
                <a:pt x="0" y="412431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02901" y="1358590"/>
        <a:ext cx="356077" cy="4430"/>
      </dsp:txXfrm>
    </dsp:sp>
    <dsp:sp modelId="{6D741E18-DF41-43A4-9787-5C57DC632FB6}">
      <dsp:nvSpPr>
        <dsp:cNvPr id="0" name=""/>
        <dsp:cNvSpPr/>
      </dsp:nvSpPr>
      <dsp:spPr>
        <a:xfrm>
          <a:off x="7571710" y="656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Стратегија</a:t>
          </a:r>
          <a:r>
            <a:rPr lang="en-US" sz="1500" b="1" kern="1200" dirty="0"/>
            <a:t> за управување со отпад 2021–2030</a:t>
          </a:r>
          <a:endParaRPr lang="en-US" sz="1500" kern="1200" dirty="0"/>
        </a:p>
      </dsp:txBody>
      <dsp:txXfrm>
        <a:off x="7571710" y="656"/>
        <a:ext cx="1926223" cy="1155733"/>
      </dsp:txXfrm>
    </dsp:sp>
    <dsp:sp modelId="{14564C8F-5C0C-4B8B-BC75-902C30BCB8D8}">
      <dsp:nvSpPr>
        <dsp:cNvPr id="0" name=""/>
        <dsp:cNvSpPr/>
      </dsp:nvSpPr>
      <dsp:spPr>
        <a:xfrm>
          <a:off x="2388370" y="2131568"/>
          <a:ext cx="4124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243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83510" y="2175073"/>
        <a:ext cx="22151" cy="4430"/>
      </dsp:txXfrm>
    </dsp:sp>
    <dsp:sp modelId="{8C1A8C89-CAF5-45CD-A333-FE02C35C0532}">
      <dsp:nvSpPr>
        <dsp:cNvPr id="0" name=""/>
        <dsp:cNvSpPr/>
      </dsp:nvSpPr>
      <dsp:spPr>
        <a:xfrm>
          <a:off x="463947" y="1599421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Стратегија</a:t>
          </a:r>
          <a:r>
            <a:rPr lang="en-US" sz="1500" b="1" kern="1200" dirty="0"/>
            <a:t> за </a:t>
          </a:r>
          <a:r>
            <a:rPr lang="en-US" sz="1500" b="1" kern="1200" dirty="0" err="1"/>
            <a:t>биодиверзитет</a:t>
          </a:r>
          <a:endParaRPr lang="en-US" sz="1500" kern="1200" dirty="0"/>
        </a:p>
      </dsp:txBody>
      <dsp:txXfrm>
        <a:off x="463947" y="1599421"/>
        <a:ext cx="1926223" cy="1155733"/>
      </dsp:txXfrm>
    </dsp:sp>
    <dsp:sp modelId="{1E973836-6170-4CC3-8F17-2BFFCDC67FFE}">
      <dsp:nvSpPr>
        <dsp:cNvPr id="0" name=""/>
        <dsp:cNvSpPr/>
      </dsp:nvSpPr>
      <dsp:spPr>
        <a:xfrm>
          <a:off x="4757624" y="2131568"/>
          <a:ext cx="4124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243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952764" y="2175073"/>
        <a:ext cx="22151" cy="4430"/>
      </dsp:txXfrm>
    </dsp:sp>
    <dsp:sp modelId="{2A8F03E9-AEC0-41D1-9ABA-B3DBBEC447E7}">
      <dsp:nvSpPr>
        <dsp:cNvPr id="0" name=""/>
        <dsp:cNvSpPr/>
      </dsp:nvSpPr>
      <dsp:spPr>
        <a:xfrm>
          <a:off x="2833201" y="1599421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Стратегија</a:t>
          </a:r>
          <a:r>
            <a:rPr lang="en-US" sz="1500" b="1" kern="1200" dirty="0"/>
            <a:t> за </a:t>
          </a:r>
          <a:r>
            <a:rPr lang="en-US" sz="1500" b="1" kern="1200" dirty="0" err="1"/>
            <a:t>квалитет</a:t>
          </a:r>
          <a:r>
            <a:rPr lang="en-US" sz="1500" b="1" kern="1200" dirty="0"/>
            <a:t> на воздух</a:t>
          </a:r>
          <a:endParaRPr lang="en-US" sz="1500" kern="1200" dirty="0"/>
        </a:p>
      </dsp:txBody>
      <dsp:txXfrm>
        <a:off x="2833201" y="1599421"/>
        <a:ext cx="1926223" cy="1155733"/>
      </dsp:txXfrm>
    </dsp:sp>
    <dsp:sp modelId="{3DC86DC3-8A99-45C1-B20C-27C14B19B155}">
      <dsp:nvSpPr>
        <dsp:cNvPr id="0" name=""/>
        <dsp:cNvSpPr/>
      </dsp:nvSpPr>
      <dsp:spPr>
        <a:xfrm>
          <a:off x="7126879" y="2131568"/>
          <a:ext cx="4124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243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322019" y="2175073"/>
        <a:ext cx="22151" cy="4430"/>
      </dsp:txXfrm>
    </dsp:sp>
    <dsp:sp modelId="{6A94C573-B254-448D-BE6B-6D997A400482}">
      <dsp:nvSpPr>
        <dsp:cNvPr id="0" name=""/>
        <dsp:cNvSpPr/>
      </dsp:nvSpPr>
      <dsp:spPr>
        <a:xfrm>
          <a:off x="5202456" y="1599421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Стратегија</a:t>
          </a:r>
          <a:r>
            <a:rPr lang="en-US" sz="1500" b="1" kern="1200" dirty="0"/>
            <a:t> за води</a:t>
          </a:r>
          <a:endParaRPr lang="en-US" sz="1500" kern="1200" dirty="0"/>
        </a:p>
      </dsp:txBody>
      <dsp:txXfrm>
        <a:off x="5202456" y="1599421"/>
        <a:ext cx="1926223" cy="1155733"/>
      </dsp:txXfrm>
    </dsp:sp>
    <dsp:sp modelId="{4AEE5342-7D09-496B-B016-03536BC7A51C}">
      <dsp:nvSpPr>
        <dsp:cNvPr id="0" name=""/>
        <dsp:cNvSpPr/>
      </dsp:nvSpPr>
      <dsp:spPr>
        <a:xfrm>
          <a:off x="1427058" y="2753355"/>
          <a:ext cx="7107763" cy="412431"/>
        </a:xfrm>
        <a:custGeom>
          <a:avLst/>
          <a:gdLst/>
          <a:ahLst/>
          <a:cxnLst/>
          <a:rect l="0" t="0" r="0" b="0"/>
          <a:pathLst>
            <a:path>
              <a:moveTo>
                <a:pt x="7107763" y="0"/>
              </a:moveTo>
              <a:lnTo>
                <a:pt x="7107763" y="223315"/>
              </a:lnTo>
              <a:lnTo>
                <a:pt x="0" y="223315"/>
              </a:lnTo>
              <a:lnTo>
                <a:pt x="0" y="412431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02901" y="2957355"/>
        <a:ext cx="356077" cy="4430"/>
      </dsp:txXfrm>
    </dsp:sp>
    <dsp:sp modelId="{A2561B56-E5C0-4221-9EC5-75FB9F3D9E49}">
      <dsp:nvSpPr>
        <dsp:cNvPr id="0" name=""/>
        <dsp:cNvSpPr/>
      </dsp:nvSpPr>
      <dsp:spPr>
        <a:xfrm>
          <a:off x="7571710" y="1599421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Национална</a:t>
          </a:r>
          <a:r>
            <a:rPr lang="en-US" sz="1500" b="1" kern="1200" dirty="0"/>
            <a:t> </a:t>
          </a:r>
          <a:r>
            <a:rPr lang="en-US" sz="1500" b="1" kern="1200" dirty="0" err="1"/>
            <a:t>транспортна</a:t>
          </a:r>
          <a:r>
            <a:rPr lang="en-US" sz="1500" b="1" kern="1200" dirty="0"/>
            <a:t> </a:t>
          </a:r>
          <a:r>
            <a:rPr lang="en-US" sz="1500" b="1" kern="1200" dirty="0" err="1"/>
            <a:t>стратегија</a:t>
          </a:r>
          <a:endParaRPr lang="en-US" sz="1500" kern="1200" dirty="0"/>
        </a:p>
      </dsp:txBody>
      <dsp:txXfrm>
        <a:off x="7571710" y="1599421"/>
        <a:ext cx="1926223" cy="1155733"/>
      </dsp:txXfrm>
    </dsp:sp>
    <dsp:sp modelId="{3FE4FBD9-69E7-4CDB-9A2F-B4B6DB320764}">
      <dsp:nvSpPr>
        <dsp:cNvPr id="0" name=""/>
        <dsp:cNvSpPr/>
      </dsp:nvSpPr>
      <dsp:spPr>
        <a:xfrm>
          <a:off x="2388370" y="3730333"/>
          <a:ext cx="4124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243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83510" y="3773838"/>
        <a:ext cx="22151" cy="4430"/>
      </dsp:txXfrm>
    </dsp:sp>
    <dsp:sp modelId="{78BABF6B-8D3C-44C4-A54C-DE4D2A5DAB3B}">
      <dsp:nvSpPr>
        <dsp:cNvPr id="0" name=""/>
        <dsp:cNvSpPr/>
      </dsp:nvSpPr>
      <dsp:spPr>
        <a:xfrm>
          <a:off x="463947" y="3198186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Стратегија</a:t>
          </a:r>
          <a:r>
            <a:rPr lang="en-US" sz="1500" b="1" kern="1200" dirty="0"/>
            <a:t> за </a:t>
          </a:r>
          <a:r>
            <a:rPr lang="en-US" sz="1500" b="1" kern="1200" dirty="0" err="1"/>
            <a:t>рурален</a:t>
          </a:r>
          <a:r>
            <a:rPr lang="en-US" sz="1500" b="1" kern="1200" dirty="0"/>
            <a:t> развој</a:t>
          </a:r>
          <a:r>
            <a:rPr lang="en-US" sz="1500" kern="1200" dirty="0"/>
            <a:t>.</a:t>
          </a:r>
        </a:p>
      </dsp:txBody>
      <dsp:txXfrm>
        <a:off x="463947" y="3198186"/>
        <a:ext cx="1926223" cy="1155733"/>
      </dsp:txXfrm>
    </dsp:sp>
    <dsp:sp modelId="{C1C372E2-0C14-4264-8EBE-32DEFE7D06F0}">
      <dsp:nvSpPr>
        <dsp:cNvPr id="0" name=""/>
        <dsp:cNvSpPr/>
      </dsp:nvSpPr>
      <dsp:spPr>
        <a:xfrm>
          <a:off x="4757624" y="3730333"/>
          <a:ext cx="4124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243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952764" y="3773838"/>
        <a:ext cx="22151" cy="4430"/>
      </dsp:txXfrm>
    </dsp:sp>
    <dsp:sp modelId="{7DE2A4E9-EEE2-496A-A7FC-E995EB055EF8}">
      <dsp:nvSpPr>
        <dsp:cNvPr id="0" name=""/>
        <dsp:cNvSpPr/>
      </dsp:nvSpPr>
      <dsp:spPr>
        <a:xfrm>
          <a:off x="2833201" y="3198186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Национална</a:t>
          </a:r>
          <a:r>
            <a:rPr lang="en-US" sz="1500" b="1" kern="1200" dirty="0"/>
            <a:t> </a:t>
          </a:r>
          <a:r>
            <a:rPr lang="en-US" sz="1500" b="1" kern="1200" dirty="0" err="1"/>
            <a:t>стратегија</a:t>
          </a:r>
          <a:r>
            <a:rPr lang="en-US" sz="1500" b="1" kern="1200" dirty="0"/>
            <a:t> за </a:t>
          </a:r>
          <a:r>
            <a:rPr lang="en-US" sz="1500" b="1" kern="1200" dirty="0" err="1"/>
            <a:t>одржлив</a:t>
          </a:r>
          <a:r>
            <a:rPr lang="en-US" sz="1500" b="1" kern="1200" dirty="0"/>
            <a:t> развој</a:t>
          </a:r>
          <a:endParaRPr lang="en-US" sz="1500" kern="1200" dirty="0"/>
        </a:p>
      </dsp:txBody>
      <dsp:txXfrm>
        <a:off x="2833201" y="3198186"/>
        <a:ext cx="1926223" cy="1155733"/>
      </dsp:txXfrm>
    </dsp:sp>
    <dsp:sp modelId="{698322E0-4891-4346-925A-9DA5DC170138}">
      <dsp:nvSpPr>
        <dsp:cNvPr id="0" name=""/>
        <dsp:cNvSpPr/>
      </dsp:nvSpPr>
      <dsp:spPr>
        <a:xfrm>
          <a:off x="5202456" y="3198186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500" b="1" kern="1200" dirty="0"/>
            <a:t>С</a:t>
          </a:r>
          <a:r>
            <a:rPr lang="en-US" sz="1500" b="1" kern="1200" dirty="0" err="1"/>
            <a:t>тратегија</a:t>
          </a:r>
          <a:r>
            <a:rPr lang="en-US" sz="1500" b="1" kern="1200" dirty="0"/>
            <a:t> </a:t>
          </a:r>
          <a:r>
            <a:rPr lang="mk-MK" sz="1500" b="1" kern="1200" dirty="0"/>
            <a:t>за НИПП</a:t>
          </a:r>
          <a:r>
            <a:rPr lang="en-US" sz="1500" b="1" kern="1200" dirty="0"/>
            <a:t>– </a:t>
          </a:r>
          <a:r>
            <a:rPr lang="en-US" sz="1500" b="1" kern="1200" dirty="0" err="1"/>
            <a:t>компонента</a:t>
          </a:r>
          <a:r>
            <a:rPr lang="en-US" sz="1500" b="1" kern="1200" dirty="0"/>
            <a:t> за </a:t>
          </a:r>
          <a:r>
            <a:rPr lang="en-US" sz="1500" b="1" kern="1200" dirty="0" err="1"/>
            <a:t>просторни</a:t>
          </a:r>
          <a:r>
            <a:rPr lang="en-US" sz="1500" b="1" kern="1200" dirty="0"/>
            <a:t> податоци</a:t>
          </a:r>
          <a:endParaRPr lang="en-US" sz="1500" kern="1200" dirty="0"/>
        </a:p>
      </dsp:txBody>
      <dsp:txXfrm>
        <a:off x="5202456" y="3198186"/>
        <a:ext cx="1926223" cy="11557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DBD016-9890-4C4A-B877-CD9275A696ED}">
      <dsp:nvSpPr>
        <dsp:cNvPr id="0" name=""/>
        <dsp:cNvSpPr/>
      </dsp:nvSpPr>
      <dsp:spPr>
        <a:xfrm>
          <a:off x="2398521" y="532803"/>
          <a:ext cx="40228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66037"/>
              </a:moveTo>
              <a:lnTo>
                <a:pt x="218240" y="66037"/>
              </a:lnTo>
              <a:lnTo>
                <a:pt x="218240" y="45720"/>
              </a:lnTo>
              <a:lnTo>
                <a:pt x="402280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88827" y="576308"/>
        <a:ext cx="21667" cy="4430"/>
      </dsp:txXfrm>
    </dsp:sp>
    <dsp:sp modelId="{EDFB5D3F-00D1-4791-B6D4-A5383FBA3437}">
      <dsp:nvSpPr>
        <dsp:cNvPr id="0" name=""/>
        <dsp:cNvSpPr/>
      </dsp:nvSpPr>
      <dsp:spPr>
        <a:xfrm>
          <a:off x="474098" y="20974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ЛЕАП – </a:t>
          </a:r>
          <a:r>
            <a:rPr lang="en-US" sz="1400" b="1" kern="1200" dirty="0" err="1"/>
            <a:t>Локален</a:t>
          </a:r>
          <a:r>
            <a:rPr lang="en-US" sz="1400" b="1" kern="1200" dirty="0"/>
            <a:t> </a:t>
          </a:r>
          <a:r>
            <a:rPr lang="en-US" sz="1400" b="1" kern="1200" dirty="0" err="1"/>
            <a:t>Еколошки</a:t>
          </a:r>
          <a:r>
            <a:rPr lang="en-US" sz="1400" b="1" kern="1200" dirty="0"/>
            <a:t> </a:t>
          </a:r>
          <a:r>
            <a:rPr lang="en-US" sz="1400" b="1" kern="1200" dirty="0" err="1"/>
            <a:t>Акционен</a:t>
          </a:r>
          <a:r>
            <a:rPr lang="en-US" sz="1400" b="1" kern="1200" dirty="0"/>
            <a:t> План</a:t>
          </a:r>
          <a:endParaRPr lang="en-US" sz="1400" kern="1200" dirty="0"/>
        </a:p>
      </dsp:txBody>
      <dsp:txXfrm>
        <a:off x="474098" y="20974"/>
        <a:ext cx="1926223" cy="1155733"/>
      </dsp:txXfrm>
    </dsp:sp>
    <dsp:sp modelId="{EAD0867B-D5F2-406E-90F8-C590EE5502EF}">
      <dsp:nvSpPr>
        <dsp:cNvPr id="0" name=""/>
        <dsp:cNvSpPr/>
      </dsp:nvSpPr>
      <dsp:spPr>
        <a:xfrm>
          <a:off x="4757624" y="532803"/>
          <a:ext cx="4124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243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952764" y="576308"/>
        <a:ext cx="22151" cy="4430"/>
      </dsp:txXfrm>
    </dsp:sp>
    <dsp:sp modelId="{7FAB898B-CAA1-488D-93AB-FD96CB8249D0}">
      <dsp:nvSpPr>
        <dsp:cNvPr id="0" name=""/>
        <dsp:cNvSpPr/>
      </dsp:nvSpPr>
      <dsp:spPr>
        <a:xfrm>
          <a:off x="2833201" y="656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/>
            <a:t>Локални</a:t>
          </a:r>
          <a:r>
            <a:rPr lang="en-US" sz="1400" b="1" kern="1200" dirty="0"/>
            <a:t> </a:t>
          </a:r>
          <a:r>
            <a:rPr lang="en-US" sz="1400" b="1" kern="1200" dirty="0" err="1"/>
            <a:t>стратегии</a:t>
          </a:r>
          <a:r>
            <a:rPr lang="en-US" sz="1400" b="1" kern="1200" dirty="0"/>
            <a:t> за </a:t>
          </a:r>
          <a:r>
            <a:rPr lang="en-US" sz="1400" b="1" kern="1200" dirty="0" err="1"/>
            <a:t>климатски</a:t>
          </a:r>
          <a:r>
            <a:rPr lang="en-US" sz="1400" b="1" kern="1200" dirty="0"/>
            <a:t> </a:t>
          </a:r>
          <a:r>
            <a:rPr lang="en-US" sz="1400" b="1" kern="1200" dirty="0" err="1"/>
            <a:t>промени</a:t>
          </a:r>
          <a:r>
            <a:rPr lang="en-US" sz="1400" b="1" kern="1200" dirty="0"/>
            <a:t> / </a:t>
          </a:r>
          <a:r>
            <a:rPr lang="en-US" sz="1400" b="1" kern="1200" dirty="0" err="1"/>
            <a:t>климатска</a:t>
          </a:r>
          <a:r>
            <a:rPr lang="en-US" sz="1400" b="1" kern="1200" dirty="0"/>
            <a:t> </a:t>
          </a:r>
          <a:r>
            <a:rPr lang="en-US" sz="1400" b="1" kern="1200" dirty="0" err="1"/>
            <a:t>отпорност</a:t>
          </a:r>
          <a:endParaRPr lang="en-US" sz="1400" kern="1200" dirty="0"/>
        </a:p>
      </dsp:txBody>
      <dsp:txXfrm>
        <a:off x="2833201" y="656"/>
        <a:ext cx="1926223" cy="1155733"/>
      </dsp:txXfrm>
    </dsp:sp>
    <dsp:sp modelId="{81D1BA92-B255-49EF-AEA4-3AFA732256FA}">
      <dsp:nvSpPr>
        <dsp:cNvPr id="0" name=""/>
        <dsp:cNvSpPr/>
      </dsp:nvSpPr>
      <dsp:spPr>
        <a:xfrm>
          <a:off x="7126879" y="532803"/>
          <a:ext cx="4124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243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322019" y="576308"/>
        <a:ext cx="22151" cy="4430"/>
      </dsp:txXfrm>
    </dsp:sp>
    <dsp:sp modelId="{4047173F-E586-4CC6-B79C-DF0B6E88DAF3}">
      <dsp:nvSpPr>
        <dsp:cNvPr id="0" name=""/>
        <dsp:cNvSpPr/>
      </dsp:nvSpPr>
      <dsp:spPr>
        <a:xfrm>
          <a:off x="5202456" y="656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/>
            <a:t>Локални</a:t>
          </a:r>
          <a:r>
            <a:rPr lang="en-US" sz="1400" b="1" kern="1200" dirty="0"/>
            <a:t> </a:t>
          </a:r>
          <a:r>
            <a:rPr lang="mk-MK" sz="1400" b="1" kern="1200" dirty="0"/>
            <a:t>планови</a:t>
          </a:r>
          <a:r>
            <a:rPr lang="en-US" sz="1400" b="1" kern="1200" dirty="0"/>
            <a:t> за управување со отпад</a:t>
          </a:r>
          <a:endParaRPr lang="en-US" sz="1400" kern="1200" dirty="0"/>
        </a:p>
      </dsp:txBody>
      <dsp:txXfrm>
        <a:off x="5202456" y="656"/>
        <a:ext cx="1926223" cy="1155733"/>
      </dsp:txXfrm>
    </dsp:sp>
    <dsp:sp modelId="{5FE7658F-60FD-4F57-9AF2-A85AC1C0E427}">
      <dsp:nvSpPr>
        <dsp:cNvPr id="0" name=""/>
        <dsp:cNvSpPr/>
      </dsp:nvSpPr>
      <dsp:spPr>
        <a:xfrm>
          <a:off x="1427058" y="1154590"/>
          <a:ext cx="7107763" cy="412431"/>
        </a:xfrm>
        <a:custGeom>
          <a:avLst/>
          <a:gdLst/>
          <a:ahLst/>
          <a:cxnLst/>
          <a:rect l="0" t="0" r="0" b="0"/>
          <a:pathLst>
            <a:path>
              <a:moveTo>
                <a:pt x="7107763" y="0"/>
              </a:moveTo>
              <a:lnTo>
                <a:pt x="7107763" y="223315"/>
              </a:lnTo>
              <a:lnTo>
                <a:pt x="0" y="223315"/>
              </a:lnTo>
              <a:lnTo>
                <a:pt x="0" y="412431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02901" y="1358590"/>
        <a:ext cx="356077" cy="4430"/>
      </dsp:txXfrm>
    </dsp:sp>
    <dsp:sp modelId="{6D741E18-DF41-43A4-9787-5C57DC632FB6}">
      <dsp:nvSpPr>
        <dsp:cNvPr id="0" name=""/>
        <dsp:cNvSpPr/>
      </dsp:nvSpPr>
      <dsp:spPr>
        <a:xfrm>
          <a:off x="7571710" y="656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/>
            <a:t>Локални</a:t>
          </a:r>
          <a:r>
            <a:rPr lang="en-US" sz="1400" b="1" kern="1200" dirty="0"/>
            <a:t> </a:t>
          </a:r>
          <a:r>
            <a:rPr lang="en-US" sz="1400" b="1" kern="1200" dirty="0" err="1"/>
            <a:t>стратегии</a:t>
          </a:r>
          <a:r>
            <a:rPr lang="en-US" sz="1400" b="1" kern="1200" dirty="0"/>
            <a:t> за </a:t>
          </a:r>
          <a:r>
            <a:rPr lang="en-US" sz="1400" b="1" kern="1200" dirty="0" err="1"/>
            <a:t>одржлив</a:t>
          </a:r>
          <a:r>
            <a:rPr lang="en-US" sz="1400" b="1" kern="1200" dirty="0"/>
            <a:t> </a:t>
          </a:r>
          <a:r>
            <a:rPr lang="en-US" sz="1400" b="1" kern="1200" dirty="0" err="1"/>
            <a:t>урбан</a:t>
          </a:r>
          <a:r>
            <a:rPr lang="en-US" sz="1400" b="1" kern="1200" dirty="0"/>
            <a:t> развој</a:t>
          </a:r>
          <a:endParaRPr lang="en-US" sz="1400" kern="1200" dirty="0"/>
        </a:p>
      </dsp:txBody>
      <dsp:txXfrm>
        <a:off x="7571710" y="656"/>
        <a:ext cx="1926223" cy="1155733"/>
      </dsp:txXfrm>
    </dsp:sp>
    <dsp:sp modelId="{14564C8F-5C0C-4B8B-BC75-902C30BCB8D8}">
      <dsp:nvSpPr>
        <dsp:cNvPr id="0" name=""/>
        <dsp:cNvSpPr/>
      </dsp:nvSpPr>
      <dsp:spPr>
        <a:xfrm>
          <a:off x="2388370" y="2131568"/>
          <a:ext cx="4124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243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83510" y="2175073"/>
        <a:ext cx="22151" cy="4430"/>
      </dsp:txXfrm>
    </dsp:sp>
    <dsp:sp modelId="{8C1A8C89-CAF5-45CD-A333-FE02C35C0532}">
      <dsp:nvSpPr>
        <dsp:cNvPr id="0" name=""/>
        <dsp:cNvSpPr/>
      </dsp:nvSpPr>
      <dsp:spPr>
        <a:xfrm>
          <a:off x="463947" y="1599421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/>
            <a:t>Акциони</a:t>
          </a:r>
          <a:r>
            <a:rPr lang="en-US" sz="1400" b="1" kern="1200" dirty="0"/>
            <a:t> планови за </a:t>
          </a:r>
          <a:r>
            <a:rPr lang="en-US" sz="1400" b="1" kern="1200" dirty="0" err="1"/>
            <a:t>одржлива</a:t>
          </a:r>
          <a:r>
            <a:rPr lang="en-US" sz="1400" b="1" kern="1200" dirty="0"/>
            <a:t> </a:t>
          </a:r>
          <a:r>
            <a:rPr lang="en-US" sz="1400" b="1" kern="1200" dirty="0" err="1"/>
            <a:t>урбана</a:t>
          </a:r>
          <a:r>
            <a:rPr lang="en-US" sz="1400" b="1" kern="1200" dirty="0"/>
            <a:t> </a:t>
          </a:r>
          <a:r>
            <a:rPr lang="en-US" sz="1400" b="1" kern="1200" dirty="0" err="1"/>
            <a:t>мобилност</a:t>
          </a:r>
          <a:r>
            <a:rPr lang="en-US" sz="1400" b="1" kern="1200" dirty="0"/>
            <a:t> (SUMP)</a:t>
          </a:r>
          <a:endParaRPr lang="en-US" sz="1400" kern="1200" dirty="0"/>
        </a:p>
      </dsp:txBody>
      <dsp:txXfrm>
        <a:off x="463947" y="1599421"/>
        <a:ext cx="1926223" cy="1155733"/>
      </dsp:txXfrm>
    </dsp:sp>
    <dsp:sp modelId="{1E973836-6170-4CC3-8F17-2BFFCDC67FFE}">
      <dsp:nvSpPr>
        <dsp:cNvPr id="0" name=""/>
        <dsp:cNvSpPr/>
      </dsp:nvSpPr>
      <dsp:spPr>
        <a:xfrm>
          <a:off x="4757624" y="2131568"/>
          <a:ext cx="4124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243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952764" y="2175073"/>
        <a:ext cx="22151" cy="4430"/>
      </dsp:txXfrm>
    </dsp:sp>
    <dsp:sp modelId="{2A8F03E9-AEC0-41D1-9ABA-B3DBBEC447E7}">
      <dsp:nvSpPr>
        <dsp:cNvPr id="0" name=""/>
        <dsp:cNvSpPr/>
      </dsp:nvSpPr>
      <dsp:spPr>
        <a:xfrm>
          <a:off x="2833201" y="1599421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/>
            <a:t>Локални</a:t>
          </a:r>
          <a:r>
            <a:rPr lang="en-US" sz="1400" b="1" kern="1200" dirty="0"/>
            <a:t> </a:t>
          </a:r>
          <a:r>
            <a:rPr lang="en-US" sz="1400" b="1" kern="1200" dirty="0" err="1"/>
            <a:t>енергетски</a:t>
          </a:r>
          <a:r>
            <a:rPr lang="en-US" sz="1400" b="1" kern="1200" dirty="0"/>
            <a:t> планови</a:t>
          </a:r>
          <a:endParaRPr lang="en-US" sz="1400" kern="1200" dirty="0"/>
        </a:p>
      </dsp:txBody>
      <dsp:txXfrm>
        <a:off x="2833201" y="1599421"/>
        <a:ext cx="1926223" cy="1155733"/>
      </dsp:txXfrm>
    </dsp:sp>
    <dsp:sp modelId="{3DC86DC3-8A99-45C1-B20C-27C14B19B155}">
      <dsp:nvSpPr>
        <dsp:cNvPr id="0" name=""/>
        <dsp:cNvSpPr/>
      </dsp:nvSpPr>
      <dsp:spPr>
        <a:xfrm>
          <a:off x="7126879" y="2131568"/>
          <a:ext cx="4124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243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322019" y="2175073"/>
        <a:ext cx="22151" cy="4430"/>
      </dsp:txXfrm>
    </dsp:sp>
    <dsp:sp modelId="{6A94C573-B254-448D-BE6B-6D997A400482}">
      <dsp:nvSpPr>
        <dsp:cNvPr id="0" name=""/>
        <dsp:cNvSpPr/>
      </dsp:nvSpPr>
      <dsp:spPr>
        <a:xfrm>
          <a:off x="5202456" y="1599421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Планови за управување со </a:t>
          </a:r>
          <a:r>
            <a:rPr lang="en-US" sz="1400" b="1" kern="1200" dirty="0" err="1"/>
            <a:t>ризици</a:t>
          </a:r>
          <a:r>
            <a:rPr lang="en-US" sz="1400" b="1" kern="1200" dirty="0"/>
            <a:t> и кризи</a:t>
          </a:r>
          <a:endParaRPr lang="en-US" sz="1400" kern="1200" dirty="0"/>
        </a:p>
      </dsp:txBody>
      <dsp:txXfrm>
        <a:off x="5202456" y="1599421"/>
        <a:ext cx="1926223" cy="1155733"/>
      </dsp:txXfrm>
    </dsp:sp>
    <dsp:sp modelId="{4AEE5342-7D09-496B-B016-03536BC7A51C}">
      <dsp:nvSpPr>
        <dsp:cNvPr id="0" name=""/>
        <dsp:cNvSpPr/>
      </dsp:nvSpPr>
      <dsp:spPr>
        <a:xfrm>
          <a:off x="1427058" y="2753355"/>
          <a:ext cx="7107763" cy="412431"/>
        </a:xfrm>
        <a:custGeom>
          <a:avLst/>
          <a:gdLst/>
          <a:ahLst/>
          <a:cxnLst/>
          <a:rect l="0" t="0" r="0" b="0"/>
          <a:pathLst>
            <a:path>
              <a:moveTo>
                <a:pt x="7107763" y="0"/>
              </a:moveTo>
              <a:lnTo>
                <a:pt x="7107763" y="223315"/>
              </a:lnTo>
              <a:lnTo>
                <a:pt x="0" y="223315"/>
              </a:lnTo>
              <a:lnTo>
                <a:pt x="0" y="412431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02901" y="2957355"/>
        <a:ext cx="356077" cy="4430"/>
      </dsp:txXfrm>
    </dsp:sp>
    <dsp:sp modelId="{A2561B56-E5C0-4221-9EC5-75FB9F3D9E49}">
      <dsp:nvSpPr>
        <dsp:cNvPr id="0" name=""/>
        <dsp:cNvSpPr/>
      </dsp:nvSpPr>
      <dsp:spPr>
        <a:xfrm>
          <a:off x="7571710" y="1599421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/>
            <a:t>Стратегии</a:t>
          </a:r>
          <a:r>
            <a:rPr lang="en-US" sz="1400" b="1" kern="1200" dirty="0"/>
            <a:t> за </a:t>
          </a:r>
          <a:r>
            <a:rPr lang="en-US" sz="1400" b="1" kern="1200" dirty="0" err="1"/>
            <a:t>туризам</a:t>
          </a:r>
          <a:r>
            <a:rPr lang="en-US" sz="1400" b="1" kern="1200" dirty="0"/>
            <a:t> и </a:t>
          </a:r>
          <a:r>
            <a:rPr lang="en-US" sz="1400" b="1" kern="1200" dirty="0" err="1"/>
            <a:t>еко-туризам</a:t>
          </a:r>
          <a:endParaRPr lang="en-US" sz="1400" kern="1200" dirty="0"/>
        </a:p>
      </dsp:txBody>
      <dsp:txXfrm>
        <a:off x="7571710" y="1599421"/>
        <a:ext cx="1926223" cy="1155733"/>
      </dsp:txXfrm>
    </dsp:sp>
    <dsp:sp modelId="{78BABF6B-8D3C-44C4-A54C-DE4D2A5DAB3B}">
      <dsp:nvSpPr>
        <dsp:cNvPr id="0" name=""/>
        <dsp:cNvSpPr/>
      </dsp:nvSpPr>
      <dsp:spPr>
        <a:xfrm>
          <a:off x="463947" y="3198186"/>
          <a:ext cx="1926223" cy="1155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387" tIns="99075" rIns="94387" bIns="99075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400" b="1" kern="1200" dirty="0"/>
            <a:t>Акциски план за одржлива енергија и клима (</a:t>
          </a:r>
          <a:r>
            <a:rPr lang="en-GB" sz="1400" b="1" kern="1200" dirty="0"/>
            <a:t>SECAP)</a:t>
          </a:r>
          <a:endParaRPr lang="en-US" sz="1400" b="1" kern="1200" dirty="0"/>
        </a:p>
      </dsp:txBody>
      <dsp:txXfrm>
        <a:off x="463947" y="3198186"/>
        <a:ext cx="1926223" cy="11557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A79F3E-9170-445C-8E49-2FEFDFFFFE25}">
      <dsp:nvSpPr>
        <dsp:cNvPr id="0" name=""/>
        <dsp:cNvSpPr/>
      </dsp:nvSpPr>
      <dsp:spPr>
        <a:xfrm>
          <a:off x="0" y="8255"/>
          <a:ext cx="9256777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/>
            <a:t>Дури и постари, историски или густо населени градови можат да се трансформираат во одржливи, со зелени дворови, зелени коридори и обновена инфраструктура — без целосна реновација на цели зони. </a:t>
          </a:r>
          <a:endParaRPr lang="en-US" sz="1800" kern="1200"/>
        </a:p>
      </dsp:txBody>
      <dsp:txXfrm>
        <a:off x="51403" y="59658"/>
        <a:ext cx="9153971" cy="950194"/>
      </dsp:txXfrm>
    </dsp:sp>
    <dsp:sp modelId="{85122860-E5D5-4A84-90AE-794ECF174212}">
      <dsp:nvSpPr>
        <dsp:cNvPr id="0" name=""/>
        <dsp:cNvSpPr/>
      </dsp:nvSpPr>
      <dsp:spPr>
        <a:xfrm>
          <a:off x="0" y="1118856"/>
          <a:ext cx="9256777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/>
            <a:t>Комбинација на урбана мобилност, енергетска ефикасност, зелени површини и циркуларност дава целосен ефект: помал јаглерод, помал отпад, почист воздух, подобро здравје на жители.</a:t>
          </a:r>
          <a:endParaRPr lang="en-US" sz="1800" kern="1200"/>
        </a:p>
      </dsp:txBody>
      <dsp:txXfrm>
        <a:off x="51403" y="1170259"/>
        <a:ext cx="9153971" cy="950194"/>
      </dsp:txXfrm>
    </dsp:sp>
    <dsp:sp modelId="{0886F64B-F2BB-45E5-87EE-031506B3AAA3}">
      <dsp:nvSpPr>
        <dsp:cNvPr id="0" name=""/>
        <dsp:cNvSpPr/>
      </dsp:nvSpPr>
      <dsp:spPr>
        <a:xfrm>
          <a:off x="0" y="2229456"/>
          <a:ext cx="9256777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/>
            <a:t>Управување може да биде локално + национално, со поддршка од јавни фондови или ЕУ — што значи дека и градовите во Северна Македонија можат да аплицираат, да учат од овие примери и да креативно трансформираат свои урбани зони.</a:t>
          </a:r>
          <a:endParaRPr lang="en-US" sz="1800" kern="1200" dirty="0"/>
        </a:p>
      </dsp:txBody>
      <dsp:txXfrm>
        <a:off x="51403" y="2280859"/>
        <a:ext cx="9153971" cy="950194"/>
      </dsp:txXfrm>
    </dsp:sp>
    <dsp:sp modelId="{79A9FB8F-B8DF-4A4D-9D1D-1943DD9431E2}">
      <dsp:nvSpPr>
        <dsp:cNvPr id="0" name=""/>
        <dsp:cNvSpPr/>
      </dsp:nvSpPr>
      <dsp:spPr>
        <a:xfrm>
          <a:off x="0" y="3340056"/>
          <a:ext cx="9256777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/>
            <a:t>Учеството на граѓаните — во Скопје, во Загреб (зелените дворови), во Пловдив, Софија — е клучно. Не е само „градоначалничка одлука“ — туку заеднички ангажман.</a:t>
          </a:r>
          <a:endParaRPr lang="en-US" sz="1800" kern="1200"/>
        </a:p>
      </dsp:txBody>
      <dsp:txXfrm>
        <a:off x="51403" y="3391459"/>
        <a:ext cx="9153971" cy="950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k-MK" sz="1800" kern="100" dirty="0">
                <a:solidFill>
                  <a:srgbClr val="13416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Целта на обуката е да ги </a:t>
            </a:r>
            <a:r>
              <a:rPr lang="mk-MK" sz="1800" b="1" kern="100" dirty="0">
                <a:solidFill>
                  <a:srgbClr val="13416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зајакне капацитетите на општините, јавните комунални претпријатија и партнерите од прекуграничниот регион за успешно планирање и спроведување на мерки за зелена транзиција на градовите</a:t>
            </a:r>
            <a:r>
              <a:rPr lang="mk-MK" sz="1800" kern="100" dirty="0">
                <a:solidFill>
                  <a:srgbClr val="13416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. </a:t>
            </a:r>
            <a:endParaRPr lang="en-US" sz="1800" kern="100" dirty="0">
              <a:effectLst/>
              <a:latin typeface="LuzSans-Book" panose="02000603040000020003" pitchFamily="2" charset="0"/>
              <a:ea typeface="LuzSans-Book" panose="02000603040000020003" pitchFamily="2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433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Што е зелена инфраструктура?</a:t>
            </a:r>
            <a:endParaRPr lang="ru-RU" dirty="0"/>
          </a:p>
          <a:p>
            <a:r>
              <a:rPr lang="ru-RU" dirty="0"/>
              <a:t>Тоа е </a:t>
            </a:r>
            <a:r>
              <a:rPr lang="ru-RU" b="1" dirty="0"/>
              <a:t>поврзана мрежа на природни и полу-природни подрачја</a:t>
            </a:r>
            <a:r>
              <a:rPr lang="ru-RU" dirty="0"/>
              <a:t> која ја поддржува природната и човечката благосостојба.</a:t>
            </a:r>
          </a:p>
          <a:p>
            <a:r>
              <a:rPr lang="ru-RU" dirty="0"/>
              <a:t>Ги вклучува паркови, шуми, реки, езера, тревници, дрвореди, урбани градини, влажни подрачја и земјоделски пејзажи.</a:t>
            </a:r>
          </a:p>
          <a:p>
            <a:r>
              <a:rPr lang="ru-RU" dirty="0"/>
              <a:t>Зелената инфраструктура функционира како </a:t>
            </a:r>
            <a:r>
              <a:rPr lang="ru-RU" b="1" dirty="0"/>
              <a:t>„живо ткиво“</a:t>
            </a:r>
            <a:r>
              <a:rPr lang="ru-RU" dirty="0"/>
              <a:t> што ги поврзува екосистемите и населените места.</a:t>
            </a:r>
          </a:p>
          <a:p>
            <a:r>
              <a:rPr lang="ru-RU" b="1" dirty="0"/>
              <a:t>Разлика меѓу сива и зелена инфраструктура</a:t>
            </a:r>
            <a:endParaRPr lang="ru-RU" dirty="0"/>
          </a:p>
          <a:p>
            <a:r>
              <a:rPr lang="ru-RU" dirty="0"/>
              <a:t>Сива инфраструктураЗелена инфраструктураВештачка, техничка (патишта, канализација, бетонски објекти)Природна или полуприродна (реки, зелени коридори, паркови)Обично има </a:t>
            </a:r>
            <a:r>
              <a:rPr lang="ru-RU" b="1" dirty="0"/>
              <a:t>една функција</a:t>
            </a:r>
            <a:r>
              <a:rPr lang="ru-RU" dirty="0"/>
              <a:t> (пр. транспорт)Има </a:t>
            </a:r>
            <a:r>
              <a:rPr lang="ru-RU" b="1" dirty="0"/>
              <a:t>мултифункционалност</a:t>
            </a:r>
            <a:r>
              <a:rPr lang="ru-RU" dirty="0"/>
              <a:t> – еколошка, социјална, економскаЧесто создава фрагментација на просторотГо </a:t>
            </a:r>
            <a:r>
              <a:rPr lang="ru-RU" b="1" dirty="0"/>
              <a:t>поврзува</a:t>
            </a:r>
            <a:r>
              <a:rPr lang="ru-RU" dirty="0"/>
              <a:t> просторот и ја подобрува отпорноста на градовитеНоси големи одржувачки трошоциЕнергетски поефикасна и економична долгорочно</a:t>
            </a:r>
          </a:p>
          <a:p>
            <a:r>
              <a:rPr lang="ru-RU" b="1" dirty="0"/>
              <a:t>Клучни придобивки од зелената инфраструктура</a:t>
            </a:r>
            <a:endParaRPr lang="ru-RU" dirty="0"/>
          </a:p>
          <a:p>
            <a:r>
              <a:rPr lang="ru-RU" b="1" dirty="0"/>
              <a:t>Подобрување на воздухот и водата</a:t>
            </a:r>
            <a:r>
              <a:rPr lang="ru-RU" dirty="0"/>
              <a:t> (филтрирање на загадувачи, апсорпција на CO₂).</a:t>
            </a:r>
          </a:p>
          <a:p>
            <a:r>
              <a:rPr lang="ru-RU" b="1" dirty="0"/>
              <a:t>Намалување на урбаните топлотни острови</a:t>
            </a:r>
            <a:r>
              <a:rPr lang="ru-RU" dirty="0"/>
              <a:t> преку сенка и испарување.</a:t>
            </a:r>
          </a:p>
          <a:p>
            <a:r>
              <a:rPr lang="ru-RU" b="1" dirty="0"/>
              <a:t>Регулација на поплави и ерозии</a:t>
            </a:r>
            <a:r>
              <a:rPr lang="ru-RU" dirty="0"/>
              <a:t> преку природни решенија.</a:t>
            </a:r>
          </a:p>
          <a:p>
            <a:r>
              <a:rPr lang="ru-RU" b="1" dirty="0"/>
              <a:t>Зголемување на биодиверзитетот</a:t>
            </a:r>
            <a:r>
              <a:rPr lang="ru-RU" dirty="0"/>
              <a:t> – живеалишта за растенија и животни.</a:t>
            </a:r>
          </a:p>
          <a:p>
            <a:r>
              <a:rPr lang="ru-RU" b="1" dirty="0"/>
              <a:t>Поддршка на рекреација, туризам и здравје</a:t>
            </a:r>
            <a:r>
              <a:rPr lang="ru-RU" dirty="0"/>
              <a:t> на локалното население.</a:t>
            </a:r>
          </a:p>
          <a:p>
            <a:r>
              <a:rPr lang="ru-RU" b="1" dirty="0"/>
              <a:t>Економски ефекти</a:t>
            </a:r>
            <a:r>
              <a:rPr lang="ru-RU" dirty="0"/>
              <a:t> – привлечност за инвестиции и туризам.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248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81E6F-B3A9-32C7-8F40-8E17FD014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789450-E4BC-AE17-7823-95E0CDC4DD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48D0C2-438C-40B9-E890-6B78016AB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Што е зелена инфраструктура?</a:t>
            </a:r>
            <a:endParaRPr lang="ru-RU" dirty="0"/>
          </a:p>
          <a:p>
            <a:r>
              <a:rPr lang="ru-RU" dirty="0"/>
              <a:t>Тоа е </a:t>
            </a:r>
            <a:r>
              <a:rPr lang="ru-RU" b="1" dirty="0"/>
              <a:t>поврзана мрежа на природни и полу-природни подрачја</a:t>
            </a:r>
            <a:r>
              <a:rPr lang="ru-RU" dirty="0"/>
              <a:t> која ја поддржува природната и човечката благосостојба.</a:t>
            </a:r>
          </a:p>
          <a:p>
            <a:r>
              <a:rPr lang="ru-RU" dirty="0"/>
              <a:t>Ги вклучува паркови, шуми, реки, езера, тревници, дрвореди, урбани градини, влажни подрачја и земјоделски пејзажи.</a:t>
            </a:r>
          </a:p>
          <a:p>
            <a:r>
              <a:rPr lang="ru-RU" dirty="0"/>
              <a:t>Зелената инфраструктура функционира како </a:t>
            </a:r>
            <a:r>
              <a:rPr lang="ru-RU" b="1" dirty="0"/>
              <a:t>„живо ткиво“</a:t>
            </a:r>
            <a:r>
              <a:rPr lang="ru-RU" dirty="0"/>
              <a:t> што ги поврзува екосистемите и населените места.</a:t>
            </a:r>
          </a:p>
          <a:p>
            <a:r>
              <a:rPr lang="ru-RU" b="1" dirty="0"/>
              <a:t>Разлика меѓу сива и зелена инфраструктура</a:t>
            </a:r>
            <a:endParaRPr lang="ru-RU" dirty="0"/>
          </a:p>
          <a:p>
            <a:r>
              <a:rPr lang="ru-RU" dirty="0"/>
              <a:t>Сива инфраструктураЗелена инфраструктураВештачка, техничка (патишта, канализација, бетонски објекти)Природна или полуприродна (реки, зелени коридори, паркови)Обично има </a:t>
            </a:r>
            <a:r>
              <a:rPr lang="ru-RU" b="1" dirty="0"/>
              <a:t>една функција</a:t>
            </a:r>
            <a:r>
              <a:rPr lang="ru-RU" dirty="0"/>
              <a:t> (пр. транспорт)Има </a:t>
            </a:r>
            <a:r>
              <a:rPr lang="ru-RU" b="1" dirty="0"/>
              <a:t>мултифункционалност</a:t>
            </a:r>
            <a:r>
              <a:rPr lang="ru-RU" dirty="0"/>
              <a:t> – еколошка, социјална, економскаЧесто создава фрагментација на просторотГо </a:t>
            </a:r>
            <a:r>
              <a:rPr lang="ru-RU" b="1" dirty="0"/>
              <a:t>поврзува</a:t>
            </a:r>
            <a:r>
              <a:rPr lang="ru-RU" dirty="0"/>
              <a:t> просторот и ја подобрува отпорноста на градовитеНоси големи одржувачки трошоциЕнергетски поефикасна и економична долгорочно</a:t>
            </a:r>
          </a:p>
          <a:p>
            <a:r>
              <a:rPr lang="ru-RU" b="1" dirty="0"/>
              <a:t>Клучни придобивки од зелената инфраструктура</a:t>
            </a:r>
            <a:endParaRPr lang="ru-RU" dirty="0"/>
          </a:p>
          <a:p>
            <a:r>
              <a:rPr lang="ru-RU" b="1" dirty="0"/>
              <a:t>Подобрување на воздухот и водата</a:t>
            </a:r>
            <a:r>
              <a:rPr lang="ru-RU" dirty="0"/>
              <a:t> (филтрирање на загадувачи, апсорпција на CO₂).</a:t>
            </a:r>
          </a:p>
          <a:p>
            <a:r>
              <a:rPr lang="ru-RU" b="1" dirty="0"/>
              <a:t>Намалување на урбаните топлотни острови</a:t>
            </a:r>
            <a:r>
              <a:rPr lang="ru-RU" dirty="0"/>
              <a:t> преку сенка и испарување.</a:t>
            </a:r>
          </a:p>
          <a:p>
            <a:r>
              <a:rPr lang="ru-RU" b="1" dirty="0"/>
              <a:t>Регулација на поплави и ерозии</a:t>
            </a:r>
            <a:r>
              <a:rPr lang="ru-RU" dirty="0"/>
              <a:t> преку природни решенија.</a:t>
            </a:r>
          </a:p>
          <a:p>
            <a:r>
              <a:rPr lang="ru-RU" b="1" dirty="0"/>
              <a:t>Зголемување на биодиверзитетот</a:t>
            </a:r>
            <a:r>
              <a:rPr lang="ru-RU" dirty="0"/>
              <a:t> – живеалишта за растенија и животни.</a:t>
            </a:r>
          </a:p>
          <a:p>
            <a:r>
              <a:rPr lang="ru-RU" b="1" dirty="0"/>
              <a:t>Поддршка на рекреација, туризам и здравје</a:t>
            </a:r>
            <a:r>
              <a:rPr lang="ru-RU" dirty="0"/>
              <a:t> на локалното население.</a:t>
            </a:r>
          </a:p>
          <a:p>
            <a:r>
              <a:rPr lang="ru-RU" b="1" dirty="0"/>
              <a:t>Економски ефекти</a:t>
            </a:r>
            <a:r>
              <a:rPr lang="ru-RU" dirty="0"/>
              <a:t> – привлечност за инвестиции и туризам.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22915-F798-A2C5-7F34-8948D7CBF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226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C6D6-5AA2-B997-11A6-668E82C6E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FF52C0-33AF-3429-765C-0F1D24FE9C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D864E6-2D76-9E89-4C02-472A9F265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„</a:t>
            </a:r>
            <a:r>
              <a:rPr lang="ru-RU" b="1" dirty="0"/>
              <a:t>Зелена транзиција</a:t>
            </a:r>
            <a:r>
              <a:rPr lang="ru-RU" dirty="0"/>
              <a:t>“ е </a:t>
            </a:r>
            <a:r>
              <a:rPr lang="ru-RU" b="1" dirty="0"/>
              <a:t>системска промена на економијата, општеството и производните процеси кон модели кои се еколошки одржливи, климатски неутрални и ресурсно ефикасни</a:t>
            </a:r>
            <a:r>
              <a:rPr lang="ru-RU" dirty="0"/>
              <a:t>. Тоа е преминување од традиционален, фосилен и ресурсно-интензивен развој кон модел кој го намалува негативното влијание врз животната средина и обезбедува долгорочен одржлив раст.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8AD36-1C11-AFF3-6C84-83F479A13F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0670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BC04D-2568-C19F-6211-ABA7996C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D96A4-D432-FA69-5E46-4DF91D77C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639921-CFBB-DE6F-31EB-81B758CA0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3E3F8-8185-F97B-2F08-1F44FCE2A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7777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A4E19-F7E1-529E-85EB-EC03B9A9C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0E59B0-19EF-7A1B-BC97-DC3EE93746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DDE072-2855-75C1-13CA-08B672630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„</a:t>
            </a:r>
            <a:r>
              <a:rPr lang="ru-RU" b="1" dirty="0"/>
              <a:t>Зелена транзиција</a:t>
            </a:r>
            <a:r>
              <a:rPr lang="ru-RU" dirty="0"/>
              <a:t>“ е </a:t>
            </a:r>
            <a:r>
              <a:rPr lang="ru-RU" b="1" dirty="0"/>
              <a:t>системска промена на економијата, општеството и производните процеси кон модели кои се еколошки одржливи, климатски неутрални и ресурсно ефикасни</a:t>
            </a:r>
            <a:r>
              <a:rPr lang="ru-RU" dirty="0"/>
              <a:t>. Тоа е преминување од традиционален, фосилен и ресурсно-интензивен развој кон модел кој го намалува негативното влијание врз животната средина и обезбедува долгорочен одржлив раст.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EC3443-FF22-A101-C77C-E3CFFC9BB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984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85E9B-880D-EFE2-D994-D792A7815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C0F2F8-4100-2AB8-0034-57E8A936B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E418B7-153A-D5C1-42C9-1362419E17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„</a:t>
            </a:r>
            <a:r>
              <a:rPr lang="ru-RU" b="1" dirty="0"/>
              <a:t>Зелена транзиција</a:t>
            </a:r>
            <a:r>
              <a:rPr lang="ru-RU" dirty="0"/>
              <a:t>“ е </a:t>
            </a:r>
            <a:r>
              <a:rPr lang="ru-RU" b="1" dirty="0"/>
              <a:t>системска промена на економијата, општеството и производните процеси кон модели кои се еколошки одржливи, климатски неутрални и ресурсно ефикасни</a:t>
            </a:r>
            <a:r>
              <a:rPr lang="ru-RU" dirty="0"/>
              <a:t>. Тоа е преминување од традиционален, фосилен и ресурсно-интензивен развој кон модел кој го намалува негативното влијание врз животната средина и обезбедува долгорочен одржлив раст.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01F95A-DBDE-096B-1986-9C24B824F0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693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EA7F1-BC1D-3ED8-5F6E-95FBB4063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C054E4-A7A4-C6B8-55EB-7B010618A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12500F-5DAE-EAC5-A8B7-2F84EB86B2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„</a:t>
            </a:r>
            <a:r>
              <a:rPr lang="ru-RU" b="1" dirty="0"/>
              <a:t>Зелена транзиција</a:t>
            </a:r>
            <a:r>
              <a:rPr lang="ru-RU" dirty="0"/>
              <a:t>“ е </a:t>
            </a:r>
            <a:r>
              <a:rPr lang="ru-RU" b="1" dirty="0"/>
              <a:t>системска промена на економијата, општеството и производните процеси кон модели кои се еколошки одржливи, климатски неутрални и ресурсно ефикасни</a:t>
            </a:r>
            <a:r>
              <a:rPr lang="ru-RU" dirty="0"/>
              <a:t>. Тоа е преминување од традиционален, фосилен и ресурсно-интензивен развој кон модел кој го намалува негативното влијание врз животната средина и обезбедува долгорочен одржлив раст.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6E738-8B04-AD27-8CB0-54E7F9481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689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24CA1-0E70-704C-58D3-A01D53F2D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07853E-2255-0903-DA59-30D48B4A61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20CEA9-20A4-1EB4-4CDD-9D716FCF30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„</a:t>
            </a:r>
            <a:r>
              <a:rPr lang="ru-RU" b="1" dirty="0"/>
              <a:t>Зелена транзиција</a:t>
            </a:r>
            <a:r>
              <a:rPr lang="ru-RU" dirty="0"/>
              <a:t>“ е </a:t>
            </a:r>
            <a:r>
              <a:rPr lang="ru-RU" b="1" dirty="0"/>
              <a:t>системска промена на економијата, општеството и производните процеси кон модели кои се еколошки одржливи, климатски неутрални и ресурсно ефикасни</a:t>
            </a:r>
            <a:r>
              <a:rPr lang="ru-RU" dirty="0"/>
              <a:t>. Тоа е преминување од традиционален, фосилен и ресурсно-интензивен развој кон модел кој го намалува негативното влијание врз животната средина и обезбедува долгорочен одржлив раст.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3A6417-E533-E59D-1D8F-44F310EFDF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167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C461A-DEB0-B16F-D5A9-D2FE7DACD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00B474-571C-943E-4B0B-51F6F45FA9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D69B40-6EE2-F390-A51B-01236ADC29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25B97A-7AD7-7822-8FF0-BF618F5D67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355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669FC-3823-D2A6-6066-4229442B0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365DF8-1C61-9D7F-FA47-63DC1FCDFE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CEB05F-B43A-CD7F-65E9-0E2D970EC1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014FE-AB2E-99DD-9BD7-37A9A89E72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9014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C6BC2-C2F9-04CD-F612-8FD01813B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5E7011-B011-A2D6-86E6-6179CF1ED0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45DC9A-3A6A-114D-E1AE-721F6CFDBA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0290A6-24EC-323C-7CE3-63C55819BB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0265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75A58-3D00-71FC-06D4-97E073656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B09012-4B5C-85A8-1AE1-04DB6336E3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25737E-B55D-1423-FFD2-451494177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85CE0D-15E9-86CA-F13D-81332EA188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244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D79FD-7FC2-8E38-6967-47F59BFCA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2AF02E-5E95-67F8-DD29-9DEDED6A57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9B527C-CCDE-6393-913F-BC3C202571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120BD-7489-6F65-3C65-5C0FBFA1BD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5313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1604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656F9-1A43-4B89-0435-F536C44B8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62E698-1AB1-E206-FFC6-DC3E0F299F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8A576B-4061-74D2-0BD7-C58B6D88F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A752A-C8B5-FE01-25CC-9C2B12BCC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3698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3F2D0-DF76-8EFF-0D4F-29EE1ADA3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F90981-B76A-2F88-FC31-539730D63D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9CAD3F-06B5-2FCC-551F-6B6288CC6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39E7BC-F44E-7F0C-C3FE-AF41FDCE79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0445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FFCA7-639D-1D69-62E2-FE80B652A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E67A2C-D1BF-C759-4E3E-F1DA63658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6D12D7-2451-4284-04EE-38082B9790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3637BC-B761-77F5-8144-12753FD681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802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BD9CA-6726-F783-261C-A4D480153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0F50E7-E0D7-31ED-F4A7-FA1748FA62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4C77F-91F8-24B6-4575-C035A3BFD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k-M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снована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2021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година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површина од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околу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3000 m².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Градината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организирана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според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принципите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пермакултура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граѓани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семејства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поединци) можат да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добијат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мали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парцели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(~ 50 m²) или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подигнати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парцели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заедничко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одгледување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зеленчук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билки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цвеќе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експериментални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култури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Системот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наводнување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автоматизиран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користи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бунар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+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капка</a:t>
            </a:r>
            <a:r>
              <a:rPr lang="mk-M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по капка систем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со цел да ја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намали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потрошувачката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вода, да ја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зачува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енергијата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и да овозможи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одржливо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одржување 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зеленилото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46AFF8-679D-CEA4-AC4D-3B96566F3D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7283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BC30F-5481-D934-F3F9-20FDF5469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FB6448-ED6A-20B4-4BB9-716412B611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9E8AD4-CE9B-CEF6-572A-13B9345907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FD4A1-20FE-3055-1480-058BE5428E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0615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Во Софија се реализирале проекти за реновирање на постоечките зелени зони, паркови, пешачки и велосипедски патеки, зелени површини и простори за одмор — што ја подобрува урбаната околина и квалитетот на животот. </a:t>
            </a:r>
          </a:p>
          <a:p>
            <a:r>
              <a:rPr lang="ru-RU" dirty="0"/>
              <a:t>Тоа помага во ублажување на урбаните топлотни ефекти, нуди јавни простори, рекреација и екоповрзување за жителите.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1348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Одржлива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мобилност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во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Пловдив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Пловдив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има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развиена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стратегија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одржлива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урбана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мобилност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одржлив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јавен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превоз,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велосипедски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пешачки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патеки,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коридори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што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помага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во намалување 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загадувањето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зависноста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од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автомобили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Овој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пример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покажува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дека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средните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градови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може да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постигнат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значајна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трансформација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со соодветно планирање 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инвестиции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Енергетска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ефикасност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реформи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во отпад и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циркуларност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Варна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Бургас</a:t>
            </a:r>
            <a:r>
              <a:rPr lang="en-US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Варна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реновирање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јавни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станбени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згради со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термичка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изолација, поставување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соларни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панели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енергетски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ефикасни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системи — со цел намалување 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емисиите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енергетска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потрошувачка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подобро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живеење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Бургас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подобрено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управување со отпад — селекција,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рециклирање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органско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ѓубре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акции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за подигање 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еколошката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свест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пример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циркуларна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економија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зелено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урбано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управување.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7153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346EC-C1DD-FBEB-F581-202DD793A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B0E20A-5117-635E-0149-2A46AB54CA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F49186-FBF6-0AAF-1C37-4A984CDEAA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/>
              <a:t>„Зелен потков“ (Green Horseshoe) – систем на паркови во центарот на Загреб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Тоа е класично урбано зеленило — низа паркови/плоштади во форма на потковица, што обезбедуваат зелени коридори, свеж воздух, јавни простори, јавни зелени површини блиску до урбаното јадро.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Такви зелени коридори се важни за одржлив град: пешачење, рекреација, јавни собири, одмор, подобар микроклиматски комфор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073487-1374-8150-AF6A-51F5E0F779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0038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95696-8001-644B-8A4B-E1729C8DA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CB87E2-2CE2-68EB-08E5-EFE7BC1D9B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35B1BF-5C55-9305-DB5F-AEC1FBC361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пилот-иницијатива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за „</a:t>
            </a:r>
            <a:r>
              <a:rPr lang="mk-M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</a:t>
            </a:r>
            <a:r>
              <a:rPr lang="mk-M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ува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ње на внатрешни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дворови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 </a:t>
            </a:r>
            <a:r>
              <a:rPr lang="mk-M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заменети се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бетонирани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површини со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дрвја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површини, системи за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собирање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дождовница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LED-осветлување. Така се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ублажени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проблемите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со „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урбан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топлотен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остров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унапредена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микроклимата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mk-M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претставува рекреација за луѓе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Проектот 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учеснички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со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граѓани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/ групи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жители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Ова е добар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пример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како 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стари</a:t>
            </a:r>
            <a:r>
              <a:rPr lang="mk-M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урбани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зони можат да се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реновираат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со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акцент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инфраструктури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паркчиња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дрвореди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дворови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наместо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„бетон +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асфалт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2B04C-A9EF-436D-B6E9-699FC8E8F9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8232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14122-396E-9EBD-3823-DB1AA8083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1BD19F-8E5F-759E-F3C9-3B78C43FBD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2ED048-AA1E-EB48-C699-2ED78EBF64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975F4-DF27-DF39-5BDE-8339BB4D30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153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0EE19-0B29-B183-BE5A-59EAF3800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7102B9-D7DB-4403-034D-AD2BA320A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2EDB22-7380-FB2E-C7E9-1ACCF4B660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EFD2C-F94B-7FEB-60F0-55F728F9C4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3240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317EA-7713-AA49-5752-8A2343710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D36766-A81D-DFAE-D9C2-B4195B480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CBFE20-06B8-8E46-8A21-9CDD17583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C143F-B4DF-9A2E-AC10-E1B253E36C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4602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D1F6C-83B3-3271-E938-4D50BF233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725A29-D375-E0C4-C4C3-66490D185B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0EEC63-EA8D-44E1-3397-FC1823E2A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64D36-417B-D077-AF93-9F3E6D0C9A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7512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E302D-BD79-4B80-6745-6A7406AD4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DC0BB6-BDA3-F24B-BB50-11AB6A5FF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1C069-395A-6A42-E61E-B851AB1F9F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k-M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Фурка и Црничани, вештачки изградени мочуришта, со полиња со трска, </a:t>
            </a:r>
            <a:r>
              <a:rPr lang="mk-MK" sz="1800" dirty="0">
                <a:effectLst/>
                <a:latin typeface="LuzSans-Book" panose="0200060304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Микроогранизмите го вршат главниот дел од процесот на третман (биолошки третман). Растенијата внесуваат кислород во супстратот и на тој начин креираат аеробни услови. Улогата на растенијата лежи во нивниот коренски систем, каде што бактериите се хранат и тој е најважен за внесот на минерализираните честички (на пр. фосфати, нитрати и многу токсични супстанци) во ткивото на растенијата.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 природни системи (wetlands):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Бугарија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има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заштитени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мочуришта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природни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влажни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зони, 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пример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Dragoman Marsh (35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км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од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Софија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), како природна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мочуришна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зона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одржува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екосистем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флора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фауна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служи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како воден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резервоар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природна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бариера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— и може да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послужи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како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природен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третман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филтрација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ако се користи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разумно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сметајќи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дека истите карактеристики на природни wetlands можат да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помогнат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за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одводнување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натурализација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водите,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флора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фауна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управување со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водните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текови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r>
              <a:rPr lang="mk-M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се д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ел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од природни решенија за управување со води — особено во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регионите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со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традиционално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влажни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екосистеми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78521F-15A3-EA37-3EF1-D08A6E4923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0463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6DCB8-64E8-BD38-3023-3576E89E8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10D0B7-44CE-E27C-76EF-BDA29A81B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F963B5-4F73-35AD-2972-B915D4884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C5A788-E82D-8F6D-6E02-28B29BD048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734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D584C-651E-9D4A-4433-0A5FA3AF3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1B41F9-A66C-5F42-E9B9-7D0B340DE3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597828-0470-9E22-FCC4-03D24B460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Што е зелена инфраструктура?</a:t>
            </a:r>
            <a:endParaRPr lang="ru-RU" dirty="0"/>
          </a:p>
          <a:p>
            <a:r>
              <a:rPr lang="ru-RU" dirty="0"/>
              <a:t>Тоа е </a:t>
            </a:r>
            <a:r>
              <a:rPr lang="ru-RU" b="1" dirty="0"/>
              <a:t>поврзана мрежа на природни и полу-природни подрачја</a:t>
            </a:r>
            <a:r>
              <a:rPr lang="ru-RU" dirty="0"/>
              <a:t> која ја поддржува природната и човечката благосостојба.</a:t>
            </a:r>
          </a:p>
          <a:p>
            <a:r>
              <a:rPr lang="ru-RU" dirty="0"/>
              <a:t>Ги вклучува паркови, шуми, реки, езера, тревници, дрвореди, урбани градини, влажни подрачја и земјоделски пејзажи.</a:t>
            </a:r>
          </a:p>
          <a:p>
            <a:r>
              <a:rPr lang="ru-RU" dirty="0"/>
              <a:t>Зелената инфраструктура функционира како </a:t>
            </a:r>
            <a:r>
              <a:rPr lang="ru-RU" b="1" dirty="0"/>
              <a:t>„живо ткиво“</a:t>
            </a:r>
            <a:r>
              <a:rPr lang="ru-RU" dirty="0"/>
              <a:t> што ги поврзува екосистемите и населените места.</a:t>
            </a:r>
          </a:p>
          <a:p>
            <a:r>
              <a:rPr lang="ru-RU" b="1" dirty="0"/>
              <a:t>Разлика меѓу сива и зелена инфраструктура</a:t>
            </a:r>
            <a:endParaRPr lang="ru-RU" dirty="0"/>
          </a:p>
          <a:p>
            <a:r>
              <a:rPr lang="ru-RU" dirty="0"/>
              <a:t>Сива инфраструктураЗелена инфраструктураВештачка, техничка (патишта, канализација, бетонски објекти)Природна или полуприродна (реки, зелени коридори, паркови)Обично има </a:t>
            </a:r>
            <a:r>
              <a:rPr lang="ru-RU" b="1" dirty="0"/>
              <a:t>една функција</a:t>
            </a:r>
            <a:r>
              <a:rPr lang="ru-RU" dirty="0"/>
              <a:t> (пр. транспорт)Има </a:t>
            </a:r>
            <a:r>
              <a:rPr lang="ru-RU" b="1" dirty="0"/>
              <a:t>мултифункционалност</a:t>
            </a:r>
            <a:r>
              <a:rPr lang="ru-RU" dirty="0"/>
              <a:t> – еколошка, социјална, економскаЧесто создава фрагментација на просторотГо </a:t>
            </a:r>
            <a:r>
              <a:rPr lang="ru-RU" b="1" dirty="0"/>
              <a:t>поврзува</a:t>
            </a:r>
            <a:r>
              <a:rPr lang="ru-RU" dirty="0"/>
              <a:t> просторот и ја подобрува отпорноста на градовитеНоси големи одржувачки трошоциЕнергетски поефикасна и економична долгорочно</a:t>
            </a:r>
          </a:p>
          <a:p>
            <a:r>
              <a:rPr lang="ru-RU" b="1" dirty="0"/>
              <a:t>Клучни придобивки од зелената инфраструктура</a:t>
            </a:r>
            <a:endParaRPr lang="ru-RU" dirty="0"/>
          </a:p>
          <a:p>
            <a:r>
              <a:rPr lang="ru-RU" b="1" dirty="0"/>
              <a:t>Подобрување на воздухот и водата</a:t>
            </a:r>
            <a:r>
              <a:rPr lang="ru-RU" dirty="0"/>
              <a:t> (филтрирање на загадувачи, апсорпција на CO₂).</a:t>
            </a:r>
          </a:p>
          <a:p>
            <a:r>
              <a:rPr lang="ru-RU" b="1" dirty="0"/>
              <a:t>Намалување на урбаните топлотни острови</a:t>
            </a:r>
            <a:r>
              <a:rPr lang="ru-RU" dirty="0"/>
              <a:t> преку сенка и испарување.</a:t>
            </a:r>
          </a:p>
          <a:p>
            <a:r>
              <a:rPr lang="ru-RU" b="1" dirty="0"/>
              <a:t>Регулација на поплави и ерозии</a:t>
            </a:r>
            <a:r>
              <a:rPr lang="ru-RU" dirty="0"/>
              <a:t> преку природни решенија.</a:t>
            </a:r>
          </a:p>
          <a:p>
            <a:r>
              <a:rPr lang="ru-RU" b="1" dirty="0"/>
              <a:t>Зголемување на биодиверзитетот</a:t>
            </a:r>
            <a:r>
              <a:rPr lang="ru-RU" dirty="0"/>
              <a:t> – живеалишта за растенија и животни.</a:t>
            </a:r>
          </a:p>
          <a:p>
            <a:r>
              <a:rPr lang="ru-RU" b="1" dirty="0"/>
              <a:t>Поддршка на рекреација, туризам и здравје</a:t>
            </a:r>
            <a:r>
              <a:rPr lang="ru-RU" dirty="0"/>
              <a:t> на локалното население.</a:t>
            </a:r>
          </a:p>
          <a:p>
            <a:r>
              <a:rPr lang="ru-RU" b="1" dirty="0"/>
              <a:t>Економски ефекти</a:t>
            </a:r>
            <a:r>
              <a:rPr lang="ru-RU" dirty="0"/>
              <a:t> – привлечност за инвестиции и туризам.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275FC-2E47-86B6-8816-E020CB957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7357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5D8D3-0F9F-BB2E-4691-8C282BFFA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46ADA2-095C-1EA1-39A7-ED6CD7A61F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15A931-04A7-7C7A-DD09-931429B78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E948A-5CCE-0B35-1959-345A8DBB6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50342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9F1DE-B482-FE95-E746-EDA338998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D9D7AE-1707-61A6-E328-15A29FB270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A345FB-565F-894A-2E2C-BBB98ED21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EE8C1-51DD-31BE-784D-097A8AFAEF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25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19534-00D6-A5D0-8AE5-0C2E30B87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EADFDF-E2C5-37CB-C2FA-9026F0C53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F66FF0-F55C-EFC0-4DC7-AB29953FC2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87EF0-FC64-DBB4-28D9-2B916B259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01797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B8957-9537-E66F-FF6E-20357E8C7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8A9981-8F4F-65DC-6641-3A4BF7D9C6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BB0D32-1BB7-E452-7103-3DF7C3A45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F23942-F469-32D3-995C-0BA3362C9D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5701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5075D-369E-F30F-88B5-EC27B2E8B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0BC687-9274-A082-D7E5-93AC0CCDE2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4CAF59-7FE3-2C9B-2D10-A20767455B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0152C-A8B0-778E-B96E-39F4A28F9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0788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>
          <p15:clr>
            <a:srgbClr val="FBAE40"/>
          </p15:clr>
        </p15:guide>
        <p15:guide id="4" pos="4560">
          <p15:clr>
            <a:srgbClr val="FBAE40"/>
          </p15:clr>
        </p15:guide>
        <p15:guide id="8" orient="horz" pos="184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youtube.com/watch?v=UCVaL-Mc438" TargetMode="External"/><Relationship Id="rId4" Type="http://schemas.openxmlformats.org/officeDocument/2006/relationships/image" Target="../media/image1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maja@mkm.mk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milieukontakt.mk/" TargetMode="External"/><Relationship Id="rId5" Type="http://schemas.openxmlformats.org/officeDocument/2006/relationships/hyperlink" Target="mailto:info@mkm.mk" TargetMode="External"/><Relationship Id="rId4" Type="http://schemas.openxmlformats.org/officeDocument/2006/relationships/hyperlink" Target="mailto:aleksandra.s@mkm.m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8684" y="2424682"/>
            <a:ext cx="5486400" cy="1386839"/>
          </a:xfrm>
        </p:spPr>
        <p:txBody>
          <a:bodyPr/>
          <a:lstStyle/>
          <a:p>
            <a:r>
              <a:rPr lang="mk-MK" sz="4000" noProof="0" dirty="0">
                <a:solidFill>
                  <a:schemeClr val="accent6">
                    <a:lumMod val="75000"/>
                  </a:schemeClr>
                </a:solidFill>
              </a:rPr>
              <a:t>МОДУЛ 4</a:t>
            </a:r>
            <a:r>
              <a:rPr lang="en-US" sz="4000" noProof="0" dirty="0">
                <a:solidFill>
                  <a:schemeClr val="accent6">
                    <a:lumMod val="75000"/>
                  </a:schemeClr>
                </a:solidFill>
              </a:rPr>
              <a:t> – </a:t>
            </a:r>
            <a:r>
              <a:rPr lang="mk-MK" sz="4000" noProof="0" dirty="0">
                <a:solidFill>
                  <a:schemeClr val="accent6">
                    <a:lumMod val="75000"/>
                  </a:schemeClr>
                </a:solidFill>
              </a:rPr>
              <a:t>Зелена транзиција  </a:t>
            </a:r>
          </a:p>
        </p:txBody>
      </p:sp>
      <p:sp>
        <p:nvSpPr>
          <p:cNvPr id="3" name="Freeform 13">
            <a:extLst>
              <a:ext uri="{FF2B5EF4-FFF2-40B4-BE49-F238E27FC236}">
                <a16:creationId xmlns:a16="http://schemas.microsoft.com/office/drawing/2014/main" id="{CCBB14BC-73BC-46E9-37EF-B27C95C28547}"/>
              </a:ext>
            </a:extLst>
          </p:cNvPr>
          <p:cNvSpPr/>
          <p:nvPr/>
        </p:nvSpPr>
        <p:spPr>
          <a:xfrm>
            <a:off x="1877961" y="160022"/>
            <a:ext cx="7327963" cy="1897377"/>
          </a:xfrm>
          <a:custGeom>
            <a:avLst/>
            <a:gdLst/>
            <a:ahLst/>
            <a:cxnLst/>
            <a:rect l="l" t="t" r="r" b="b"/>
            <a:pathLst>
              <a:path w="11538406" h="2930597">
                <a:moveTo>
                  <a:pt x="0" y="0"/>
                </a:moveTo>
                <a:lnTo>
                  <a:pt x="11538406" y="0"/>
                </a:lnTo>
                <a:lnTo>
                  <a:pt x="11538406" y="2930597"/>
                </a:lnTo>
                <a:lnTo>
                  <a:pt x="0" y="29305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mk-MK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407BDE8-D4A0-23FE-AB81-936ABBDA25F6}"/>
              </a:ext>
            </a:extLst>
          </p:cNvPr>
          <p:cNvGrpSpPr/>
          <p:nvPr/>
        </p:nvGrpSpPr>
        <p:grpSpPr>
          <a:xfrm>
            <a:off x="5801032" y="5362724"/>
            <a:ext cx="6272979" cy="1260777"/>
            <a:chOff x="4542503" y="5185744"/>
            <a:chExt cx="6272979" cy="1260777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BED7C652-BD6E-509E-ED75-FEE55832526B}"/>
                </a:ext>
              </a:extLst>
            </p:cNvPr>
            <p:cNvSpPr/>
            <p:nvPr/>
          </p:nvSpPr>
          <p:spPr>
            <a:xfrm>
              <a:off x="4542503" y="5323433"/>
              <a:ext cx="6272979" cy="1123088"/>
            </a:xfrm>
            <a:custGeom>
              <a:avLst/>
              <a:gdLst/>
              <a:ahLst/>
              <a:cxnLst/>
              <a:rect l="l" t="t" r="r" b="b"/>
              <a:pathLst>
                <a:path w="11721306" h="2077981">
                  <a:moveTo>
                    <a:pt x="0" y="0"/>
                  </a:moveTo>
                  <a:lnTo>
                    <a:pt x="11721306" y="0"/>
                  </a:lnTo>
                  <a:lnTo>
                    <a:pt x="11721306" y="2077981"/>
                  </a:lnTo>
                  <a:lnTo>
                    <a:pt x="0" y="20779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mk-MK" noProof="0" dirty="0"/>
            </a:p>
          </p:txBody>
        </p:sp>
        <p:pic>
          <p:nvPicPr>
            <p:cNvPr id="6" name="Picture 5" descr="A logo with blue stars&#10;&#10;AI-generated content may be incorrect.">
              <a:extLst>
                <a:ext uri="{FF2B5EF4-FFF2-40B4-BE49-F238E27FC236}">
                  <a16:creationId xmlns:a16="http://schemas.microsoft.com/office/drawing/2014/main" id="{5CB23EC4-71A4-8572-496D-BCEB98670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3355" y="5185744"/>
              <a:ext cx="2905138" cy="1164226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7545EBB-AAEB-DB4A-EE8E-7493939D8292}"/>
              </a:ext>
            </a:extLst>
          </p:cNvPr>
          <p:cNvSpPr txBox="1"/>
          <p:nvPr/>
        </p:nvSpPr>
        <p:spPr>
          <a:xfrm>
            <a:off x="3362960" y="4178805"/>
            <a:ext cx="8829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k-MK" sz="1800" b="1" dirty="0">
                <a:solidFill>
                  <a:schemeClr val="accent6">
                    <a:lumMod val="75000"/>
                  </a:schemeClr>
                </a:solidFill>
                <a:effectLst/>
                <a:latin typeface="LuzSans-Book" panose="02000603040000020003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Обука за зајакнување на капацитетите за развој на </a:t>
            </a:r>
            <a:r>
              <a:rPr lang="mk-MK" sz="1800" b="1" dirty="0">
                <a:solidFill>
                  <a:schemeClr val="accent6">
                    <a:lumMod val="75000"/>
                  </a:schemeClr>
                </a:solidFill>
                <a:effectLst/>
                <a:latin typeface="LuzSans-Book" panose="02000603040000020003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зелена инфраструктура</a:t>
            </a:r>
          </a:p>
          <a:p>
            <a:r>
              <a:rPr lang="mk-MK" b="1" dirty="0">
                <a:solidFill>
                  <a:schemeClr val="accent6">
                    <a:lumMod val="75000"/>
                  </a:schemeClr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03-04.12.2025, хотел Изгрев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mk-MK" noProof="0" dirty="0"/>
              <a:t>Дневен ред</a:t>
            </a:r>
            <a:r>
              <a:rPr lang="mk-MK" dirty="0"/>
              <a:t> – 03.12.2025</a:t>
            </a:r>
            <a:endParaRPr lang="mk-MK" noProof="0" dirty="0"/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4A9A2D73-8221-C2AA-8513-76F5ACEA1DF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0323270"/>
              </p:ext>
            </p:extLst>
          </p:nvPr>
        </p:nvGraphicFramePr>
        <p:xfrm>
          <a:off x="594359" y="2427812"/>
          <a:ext cx="6893561" cy="3525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close-up of a plant">
            <a:extLst>
              <a:ext uri="{FF2B5EF4-FFF2-40B4-BE49-F238E27FC236}">
                <a16:creationId xmlns:a16="http://schemas.microsoft.com/office/drawing/2014/main" id="{8DB431A1-9806-9CFE-0E5F-1A5611C2A6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C37279A-330D-886F-340D-494A5005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0194" y="648930"/>
            <a:ext cx="5818657" cy="1200050"/>
          </a:xfrm>
        </p:spPr>
        <p:txBody>
          <a:bodyPr/>
          <a:lstStyle/>
          <a:p>
            <a:r>
              <a:rPr lang="mk-MK" noProof="0" dirty="0"/>
              <a:t>ВОВЕД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9C64B6-3D69-B47B-2946-AF618C2D2A7A}"/>
              </a:ext>
            </a:extLst>
          </p:cNvPr>
          <p:cNvSpPr txBox="1"/>
          <p:nvPr/>
        </p:nvSpPr>
        <p:spPr>
          <a:xfrm>
            <a:off x="5494193" y="4498592"/>
            <a:ext cx="6174658" cy="1020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mk-MK" dirty="0">
                <a:ea typeface="MS Mincho" panose="02020609040205080304" pitchFamily="49" charset="-128"/>
                <a:cs typeface="Times New Roman" panose="02020603050405020304" pitchFamily="18" charset="0"/>
              </a:rPr>
              <a:t>Четврта</a:t>
            </a:r>
            <a:r>
              <a:rPr lang="mk-MK" sz="1800" noProof="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заедничка обука за подготовка на Заедничка стратегија за зелена инфраструктура (2025–2035)</a:t>
            </a:r>
            <a:br>
              <a:rPr lang="mk-MK" sz="1800" noProof="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mk-MK" sz="1800" noProof="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Штип, 03–04 декември 2025</a:t>
            </a:r>
          </a:p>
        </p:txBody>
      </p:sp>
    </p:spTree>
    <p:extLst>
      <p:ext uri="{BB962C8B-B14F-4D97-AF65-F5344CB8AC3E}">
        <p14:creationId xmlns:p14="http://schemas.microsoft.com/office/powerpoint/2010/main" val="2249372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8CE60-587E-1D5C-8B50-ED3441BA4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310" y="278129"/>
            <a:ext cx="5063490" cy="2354026"/>
          </a:xfrm>
        </p:spPr>
        <p:txBody>
          <a:bodyPr anchor="b">
            <a:normAutofit/>
          </a:bodyPr>
          <a:lstStyle/>
          <a:p>
            <a:r>
              <a:rPr lang="mk-MK" noProof="0" dirty="0"/>
              <a:t>Цел на обуката?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2AE9C-BA1D-195E-3B93-A5A0CC03D8F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94360" y="3279579"/>
            <a:ext cx="5044440" cy="2994415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tabLst>
                <a:tab pos="792480" algn="l"/>
              </a:tabLst>
            </a:pPr>
            <a:r>
              <a:rPr lang="mk-MK" kern="100" dirty="0"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Да ги зајакне капацитетите на општините, јавните комунални претпријатија и партнерите од прекуграничниот регион за успешно планирање и спроведување на мерки за зелена транзиција на градовите. </a:t>
            </a:r>
            <a:endParaRPr lang="en-US" kern="100" dirty="0">
              <a:effectLst/>
              <a:latin typeface="LuzSans-Book" panose="02000603040000020003" pitchFamily="2" charset="0"/>
              <a:ea typeface="LuzSans-Book" panose="02000603040000020003" pitchFamily="2" charset="0"/>
              <a:cs typeface="Times New Roman" panose="02020603050405020304" pitchFamily="18" charset="0"/>
            </a:endParaRPr>
          </a:p>
        </p:txBody>
      </p:sp>
      <p:pic>
        <p:nvPicPr>
          <p:cNvPr id="12" name="Picture Placeholder 4" descr="A close-up of a wood grain">
            <a:extLst>
              <a:ext uri="{FF2B5EF4-FFF2-40B4-BE49-F238E27FC236}">
                <a16:creationId xmlns:a16="http://schemas.microsoft.com/office/drawing/2014/main" id="{7D5BDB53-9169-3BBC-9362-0539514AC7D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5" b="2735"/>
          <a:stretch/>
        </p:blipFill>
        <p:spPr>
          <a:xfrm>
            <a:off x="6096000" y="13"/>
            <a:ext cx="6118225" cy="6857974"/>
          </a:xfrm>
          <a:noFill/>
        </p:spPr>
      </p:pic>
    </p:spTree>
    <p:extLst>
      <p:ext uri="{BB962C8B-B14F-4D97-AF65-F5344CB8AC3E}">
        <p14:creationId xmlns:p14="http://schemas.microsoft.com/office/powerpoint/2010/main" val="1440871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1486E-BF60-428C-E163-C20662130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4" descr="A close-up of a wood grain">
            <a:extLst>
              <a:ext uri="{FF2B5EF4-FFF2-40B4-BE49-F238E27FC236}">
                <a16:creationId xmlns:a16="http://schemas.microsoft.com/office/drawing/2014/main" id="{0E3AB46D-C89E-89FE-659B-7F321CF370C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5" b="2735"/>
          <a:stretch/>
        </p:blipFill>
        <p:spPr>
          <a:xfrm>
            <a:off x="0" y="26"/>
            <a:ext cx="6118225" cy="6857974"/>
          </a:xfrm>
          <a:noFill/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5D37C04-0900-A44F-DA64-BB6391EA0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823874"/>
              </p:ext>
            </p:extLst>
          </p:nvPr>
        </p:nvGraphicFramePr>
        <p:xfrm>
          <a:off x="6471920" y="1550606"/>
          <a:ext cx="5323839" cy="2960434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5323839">
                  <a:extLst>
                    <a:ext uri="{9D8B030D-6E8A-4147-A177-3AD203B41FA5}">
                      <a16:colId xmlns:a16="http://schemas.microsoft.com/office/drawing/2014/main" val="3687422850"/>
                    </a:ext>
                  </a:extLst>
                </a:gridCol>
              </a:tblGrid>
              <a:tr h="29604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  <a:tabLst>
                          <a:tab pos="792480" algn="l"/>
                        </a:tabLst>
                      </a:pPr>
                      <a:r>
                        <a:rPr lang="mk-MK" sz="3200" kern="100" dirty="0">
                          <a:effectLst/>
                        </a:rPr>
                        <a:t>Сесија 1: </a:t>
                      </a:r>
                      <a:r>
                        <a:rPr lang="en-US" sz="3200" kern="100" dirty="0" err="1">
                          <a:effectLst/>
                        </a:rPr>
                        <a:t>Зелена</a:t>
                      </a:r>
                      <a:r>
                        <a:rPr lang="en-US" sz="3200" kern="100" dirty="0">
                          <a:effectLst/>
                        </a:rPr>
                        <a:t> </a:t>
                      </a:r>
                      <a:r>
                        <a:rPr lang="en-US" sz="3200" kern="100" dirty="0" err="1">
                          <a:effectLst/>
                        </a:rPr>
                        <a:t>транзиција</a:t>
                      </a:r>
                      <a:r>
                        <a:rPr lang="en-US" sz="3200" kern="100" dirty="0">
                          <a:effectLst/>
                        </a:rPr>
                        <a:t> – </a:t>
                      </a:r>
                      <a:r>
                        <a:rPr lang="en-US" sz="3200" kern="100" dirty="0" err="1">
                          <a:effectLst/>
                        </a:rPr>
                        <a:t>концепти</a:t>
                      </a:r>
                      <a:r>
                        <a:rPr lang="en-US" sz="3200" kern="100" dirty="0">
                          <a:effectLst/>
                        </a:rPr>
                        <a:t>, </a:t>
                      </a:r>
                      <a:r>
                        <a:rPr lang="en-US" sz="3200" kern="100" dirty="0" err="1">
                          <a:effectLst/>
                        </a:rPr>
                        <a:t>политики</a:t>
                      </a:r>
                      <a:r>
                        <a:rPr lang="en-US" sz="3200" kern="100" dirty="0">
                          <a:effectLst/>
                        </a:rPr>
                        <a:t> и </a:t>
                      </a:r>
                      <a:r>
                        <a:rPr lang="en-US" sz="3200" kern="100" dirty="0" err="1">
                          <a:effectLst/>
                        </a:rPr>
                        <a:t>европски</a:t>
                      </a:r>
                      <a:r>
                        <a:rPr lang="en-US" sz="3200" kern="100" dirty="0">
                          <a:effectLst/>
                        </a:rPr>
                        <a:t> </a:t>
                      </a:r>
                      <a:r>
                        <a:rPr lang="en-US" sz="3200" kern="100" dirty="0" err="1">
                          <a:effectLst/>
                        </a:rPr>
                        <a:t>рамки</a:t>
                      </a:r>
                      <a:endParaRPr lang="en-US" sz="3600" kern="100" dirty="0">
                        <a:effectLst/>
                        <a:latin typeface="LuzSans-Book" panose="02000603040000020003" pitchFamily="2" charset="0"/>
                        <a:ea typeface="LuzSans-Book" panose="02000603040000020003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47531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196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74E4C-D4C3-2694-6BD1-62C2252ED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6A0751-2697-122E-8599-75B36D5F1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1409" y="4661717"/>
            <a:ext cx="7936230" cy="1380760"/>
          </a:xfrm>
        </p:spPr>
        <p:txBody>
          <a:bodyPr anchor="b">
            <a:normAutofit/>
          </a:bodyPr>
          <a:lstStyle/>
          <a:p>
            <a:r>
              <a:rPr lang="mk-MK" noProof="0" dirty="0"/>
              <a:t>Што е зелена транзиција </a:t>
            </a:r>
            <a:r>
              <a:rPr lang="en-GB" noProof="0" dirty="0"/>
              <a:t>Green Transition</a:t>
            </a:r>
            <a:r>
              <a:rPr lang="mk-MK" noProof="0" dirty="0"/>
              <a:t>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8FCFE2-42F6-CE20-27EA-67D5A8DA51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61409" y="327973"/>
            <a:ext cx="7926705" cy="3512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Зелената транзиција претставува </a:t>
            </a:r>
            <a:r>
              <a:rPr lang="ru-RU" b="1" dirty="0"/>
              <a:t>промена во начинот на производство, транспорт, потрошувачка, земјоделство, урбан развој и енергетика</a:t>
            </a:r>
            <a:r>
              <a:rPr lang="ru-RU" dirty="0"/>
              <a:t>, со цел: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dirty="0"/>
              <a:t>намалување на емисиите на стакленички гасови,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dirty="0"/>
              <a:t>заштита на природата и биодиверзитетот,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dirty="0"/>
              <a:t>рационално користење на природните ресурси,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dirty="0"/>
              <a:t>зголемување на енергетската ефикасност,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dirty="0"/>
              <a:t>премин кон обновливи извори на енергија,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dirty="0"/>
              <a:t>создавање нови „зелени“ работни места и </a:t>
            </a:r>
            <a:r>
              <a:rPr lang="mk-MK" dirty="0"/>
              <a:t>зелени </a:t>
            </a:r>
            <a:r>
              <a:rPr lang="ru-RU" dirty="0"/>
              <a:t>економии.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4E4A79E-7C56-0D64-705F-66CD86477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603885" y="1170977"/>
            <a:ext cx="2825115" cy="2825115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D85987F-FF85-B0C2-7FB0-8CE93A4BB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B096040-AC20-9CE8-CD94-ED0455BA0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6F5603D-D741-5BD6-570D-D542E8581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</p:grpSp>
    </p:spTree>
    <p:extLst>
      <p:ext uri="{BB962C8B-B14F-4D97-AF65-F5344CB8AC3E}">
        <p14:creationId xmlns:p14="http://schemas.microsoft.com/office/powerpoint/2010/main" val="71328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633A5-8BE3-D44D-57F3-2EF161376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AB6D40A-2A0A-AF3D-8CF7-3ECD37765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ru-RU" dirty="0"/>
              <a:t>Клучни сегменти на зелената транзиција</a:t>
            </a:r>
            <a:endParaRPr lang="mk-MK" noProof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2D27EEB-853B-BBB8-F97E-3A843F81708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7641" y="0"/>
            <a:ext cx="5999479" cy="6695440"/>
          </a:xfrm>
        </p:spPr>
        <p:txBody>
          <a:bodyPr>
            <a:noAutofit/>
          </a:bodyPr>
          <a:lstStyle/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1600" b="1" dirty="0"/>
              <a:t>1. Енергетска транзиција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Премин од фосилни горива кон обновливи извори (сонце, ветер, вода, биомаса).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Енергетска ефикасност во индустрија и домаќинства.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1600" b="1" dirty="0"/>
              <a:t>2. Кружна економија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Минимизирање </a:t>
            </a:r>
            <a:r>
              <a:rPr lang="mk-MK" sz="1600" dirty="0"/>
              <a:t>на </a:t>
            </a:r>
            <a:r>
              <a:rPr lang="ru-RU" sz="1600" dirty="0"/>
              <a:t>отпад, повторна употреба, рециклирање.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Дизајнирање производи со помал отпечаток.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1600" b="1" dirty="0"/>
              <a:t>3. Зелена мобилност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Електрични возила, велосипеди, јавен транспорт.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Намалување на загадувањето од сообраќај.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1600" b="1" dirty="0"/>
              <a:t>4. Заштита на природа и биодиверзитет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Зачувување на екосистеми, шумски масиви, реки и езера.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Поголем мониторинг и управување со природни ресурси.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1600" b="1" dirty="0"/>
              <a:t>5. Декарбонизација на индустријата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Чисти технологии, енергетска ефикасност, дигитализација.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1600" b="1" dirty="0"/>
              <a:t>6. Климатска адаптација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Подготовка за суши, поплави, топлотни бранови и други климатски ризици.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1600" b="1" dirty="0"/>
              <a:t>7. Праведна транзиција</a:t>
            </a:r>
          </a:p>
          <a:p>
            <a:pPr marL="180000" indent="-180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Поддршка на ранливи категории, работници и региони што ќе бидат погодени од промените.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3905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7F9B7-DEDA-8A33-12EA-2B5E993C9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een recycle icons">
            <a:extLst>
              <a:ext uri="{FF2B5EF4-FFF2-40B4-BE49-F238E27FC236}">
                <a16:creationId xmlns:a16="http://schemas.microsoft.com/office/drawing/2014/main" id="{D4691FDE-2524-928F-74E3-F92B2B887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94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5D766-E656-1834-6E45-6B249CC90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624FB8-C2B7-14B4-7DF6-0A829230B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82801"/>
            <a:ext cx="5063490" cy="1526287"/>
          </a:xfrm>
        </p:spPr>
        <p:txBody>
          <a:bodyPr anchor="b">
            <a:normAutofit/>
          </a:bodyPr>
          <a:lstStyle/>
          <a:p>
            <a:r>
              <a:rPr lang="mk-MK" dirty="0"/>
              <a:t>Цел на</a:t>
            </a:r>
            <a:r>
              <a:rPr lang="mk-MK" noProof="0" dirty="0"/>
              <a:t> зелената транзиција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D70AC4-47A7-9127-9B5B-891D1C7A0B8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3885" y="3519295"/>
            <a:ext cx="5044440" cy="296882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Да се создаде економија која е: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dirty="0"/>
              <a:t>климатски неутрална,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dirty="0"/>
              <a:t>ресурсно ефикасна,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dirty="0"/>
              <a:t>конкурентна,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dirty="0"/>
              <a:t>социјално праведна,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dirty="0"/>
              <a:t>подготвена за климатските ризици.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9041EDE-3F13-C561-C950-103645203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369890"/>
            <a:ext cx="6118226" cy="6118226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322532F3-5B81-B561-A8DA-EB2E39E74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07841B8-2651-019E-C3B9-D28B0DF11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9C63E9A1-E086-718B-ED60-F29B2E19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</p:grpSp>
    </p:spTree>
    <p:extLst>
      <p:ext uri="{BB962C8B-B14F-4D97-AF65-F5344CB8AC3E}">
        <p14:creationId xmlns:p14="http://schemas.microsoft.com/office/powerpoint/2010/main" val="138893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904" y="411479"/>
            <a:ext cx="5486400" cy="3291840"/>
          </a:xfrm>
        </p:spPr>
        <p:txBody>
          <a:bodyPr anchor="b">
            <a:normAutofit/>
          </a:bodyPr>
          <a:lstStyle/>
          <a:p>
            <a:r>
              <a:rPr lang="mk-MK" noProof="0" dirty="0"/>
              <a:t>Зошто </a:t>
            </a:r>
            <a:r>
              <a:rPr lang="mk-MK" dirty="0"/>
              <a:t>е важна </a:t>
            </a:r>
            <a:r>
              <a:rPr lang="mk-MK" noProof="0" dirty="0"/>
              <a:t>зелената </a:t>
            </a:r>
            <a:r>
              <a:rPr lang="mk-MK" dirty="0"/>
              <a:t>транзиција</a:t>
            </a:r>
            <a:r>
              <a:rPr lang="mk-MK" noProof="0" dirty="0"/>
              <a:t>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97449-5B72-ADA0-3B2D-1CBC160D6B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4169664"/>
            <a:ext cx="5700305" cy="2434336"/>
          </a:xfrm>
        </p:spPr>
        <p:txBody>
          <a:bodyPr>
            <a:noAutofit/>
          </a:bodyPr>
          <a:lstStyle/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2000" b="0" dirty="0">
                <a:solidFill>
                  <a:schemeClr val="bg1"/>
                </a:solidFill>
              </a:rPr>
              <a:t>Ги намалува трошоците за енергија.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2000" b="0" dirty="0">
                <a:solidFill>
                  <a:schemeClr val="bg1"/>
                </a:solidFill>
              </a:rPr>
              <a:t>Го подобрува квалитетот на воздух, вода и почва.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2000" b="0" dirty="0">
                <a:solidFill>
                  <a:schemeClr val="bg1"/>
                </a:solidFill>
              </a:rPr>
              <a:t>Отвора нови пазари и работни места.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2000" b="0" dirty="0">
                <a:solidFill>
                  <a:schemeClr val="bg1"/>
                </a:solidFill>
              </a:rPr>
              <a:t>Овозможува пристап до ЕУ фондови.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2000" b="0" dirty="0">
                <a:solidFill>
                  <a:schemeClr val="bg1"/>
                </a:solidFill>
              </a:rPr>
              <a:t>Ја зајакнува енергетската независност.</a:t>
            </a:r>
          </a:p>
        </p:txBody>
      </p:sp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F39DF-C67A-CE2C-6DD2-C76D9533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86F8970-190D-A5C6-E648-0ABCFC417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47" y="94765"/>
            <a:ext cx="8051426" cy="640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852414AE-68E9-ED69-0DD8-A20659A03B56}"/>
              </a:ext>
            </a:extLst>
          </p:cNvPr>
          <p:cNvSpPr txBox="1">
            <a:spLocks/>
          </p:cNvSpPr>
          <p:nvPr/>
        </p:nvSpPr>
        <p:spPr>
          <a:xfrm>
            <a:off x="8273431" y="3539348"/>
            <a:ext cx="3760522" cy="2956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/>
              <a:t>Европскиот зелен договор</a:t>
            </a:r>
            <a:r>
              <a:rPr lang="ru-RU" sz="1600"/>
              <a:t> е долгорочна стратегија на Европската унија усвоена во 2019 година, која има за цел да ја трансформира Европа во </a:t>
            </a:r>
            <a:r>
              <a:rPr lang="ru-RU" sz="1600" b="1"/>
              <a:t>прва климатски неутрална економија до 2050 година</a:t>
            </a:r>
            <a:r>
              <a:rPr lang="ru-RU" sz="1600"/>
              <a:t>.</a:t>
            </a:r>
          </a:p>
          <a:p>
            <a:pPr algn="l"/>
            <a:r>
              <a:rPr lang="ru-RU" sz="1600"/>
              <a:t>Тоа е најголемата политичка, економска и општествена трансформација во ЕУ до сега – план за целосна промена на начинот на кој се произведува енергија, стоки и храна, како се гради, патува и живее.</a:t>
            </a:r>
            <a:endParaRPr lang="ru-RU" sz="1600" dirty="0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9BFD2E9E-32EB-51D7-9789-130FA228A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0893" y="766644"/>
            <a:ext cx="3583060" cy="2214550"/>
          </a:xfrm>
        </p:spPr>
        <p:txBody>
          <a:bodyPr anchor="b">
            <a:normAutofit/>
          </a:bodyPr>
          <a:lstStyle/>
          <a:p>
            <a:r>
              <a:rPr lang="mk-MK" sz="3600" noProof="0"/>
              <a:t>Што е Зелен Договор на ЕУ –</a:t>
            </a:r>
            <a:r>
              <a:rPr lang="en-GB" sz="3600" noProof="0"/>
              <a:t>EU Green Deal</a:t>
            </a:r>
            <a:r>
              <a:rPr lang="mk-MK" sz="3600" noProof="0"/>
              <a:t>?</a:t>
            </a:r>
            <a:endParaRPr lang="mk-MK" sz="3600" noProof="0" dirty="0"/>
          </a:p>
        </p:txBody>
      </p:sp>
    </p:spTree>
    <p:extLst>
      <p:ext uri="{BB962C8B-B14F-4D97-AF65-F5344CB8AC3E}">
        <p14:creationId xmlns:p14="http://schemas.microsoft.com/office/powerpoint/2010/main" val="74887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DADD6-57D2-584E-49A4-54DB702F2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278AB0-F3C4-B98F-7D7D-C28341AE1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98408"/>
            <a:ext cx="10972800" cy="1574317"/>
          </a:xfrm>
        </p:spPr>
        <p:txBody>
          <a:bodyPr anchor="b">
            <a:normAutofit/>
          </a:bodyPr>
          <a:lstStyle/>
          <a:p>
            <a:r>
              <a:rPr lang="mk-MK" dirty="0"/>
              <a:t>Цел на</a:t>
            </a:r>
            <a:r>
              <a:rPr lang="mk-MK" noProof="0" dirty="0"/>
              <a:t> </a:t>
            </a:r>
            <a:r>
              <a:rPr lang="mk-MK" dirty="0"/>
              <a:t>З</a:t>
            </a:r>
            <a:r>
              <a:rPr lang="mk-MK" noProof="0" dirty="0"/>
              <a:t>елениот договор на ЕУ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F978C89-9EE8-4122-AAA7-4D489131F1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0757" y="2375900"/>
            <a:ext cx="7005068" cy="4283692"/>
          </a:xfrm>
        </p:spPr>
        <p:txBody>
          <a:bodyPr>
            <a:noAutofit/>
          </a:bodyPr>
          <a:lstStyle/>
          <a:p>
            <a:r>
              <a:rPr lang="ru-RU" sz="1800" b="1" dirty="0"/>
              <a:t>Климатска неутралност на ЕУ до 2050 година, </a:t>
            </a:r>
            <a:r>
              <a:rPr lang="ru-RU" sz="1800" dirty="0"/>
              <a:t>односно нето нула емисии на стакленички гасови</a:t>
            </a:r>
          </a:p>
          <a:p>
            <a:r>
              <a:rPr lang="ru-RU" sz="1800" dirty="0"/>
              <a:t>Оваа цел се поддржува со неколку подвисоки цели:</a:t>
            </a:r>
          </a:p>
          <a:p>
            <a:endParaRPr lang="ru-RU" sz="1800" dirty="0"/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800" dirty="0"/>
              <a:t>Намалување на емисиите за најмалку 55% до 2030 година 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800" dirty="0"/>
              <a:t>Преод од фосилни горива кон обновливи извори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800" dirty="0"/>
              <a:t>Заштита и обновување на природата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800" dirty="0"/>
              <a:t>Кружна економија и намалување на отпад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800" dirty="0"/>
              <a:t>Зелен раст и нови зелени работни места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800" dirty="0"/>
              <a:t>Заштита на здравјето и квалитетот на животот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800" dirty="0"/>
              <a:t>Промовирање на енергетска независност на ЕУ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44CCFBF-8874-4A30-7EC9-D2C2240BB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7794845" y="2676525"/>
            <a:ext cx="3597470" cy="3597470"/>
            <a:chOff x="0" y="12289"/>
            <a:chExt cx="3550" cy="355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71F3DAB-5D43-59CD-2DF2-553464DCB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CE63AD8-6CB9-686F-CD4D-460945768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6A33AC9-C2D7-63BF-B788-136D93951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mk-MK" noProof="0"/>
            </a:p>
          </p:txBody>
        </p:sp>
      </p:grpSp>
    </p:spTree>
    <p:extLst>
      <p:ext uri="{BB962C8B-B14F-4D97-AF65-F5344CB8AC3E}">
        <p14:creationId xmlns:p14="http://schemas.microsoft.com/office/powerpoint/2010/main" val="52124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BFC13-93C8-B382-8BC6-D33E80AD2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1D79CC1-C538-5F11-A40C-C7654D537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02400"/>
            <a:ext cx="10972800" cy="1570325"/>
          </a:xfrm>
        </p:spPr>
        <p:txBody>
          <a:bodyPr anchor="b">
            <a:normAutofit/>
          </a:bodyPr>
          <a:lstStyle/>
          <a:p>
            <a:r>
              <a:rPr lang="ru-RU" dirty="0"/>
              <a:t>Клучни сегменти на зелениот договор</a:t>
            </a:r>
            <a:endParaRPr lang="mk-MK" noProof="0" dirty="0"/>
          </a:p>
        </p:txBody>
      </p:sp>
      <p:graphicFrame>
        <p:nvGraphicFramePr>
          <p:cNvPr id="11" name="Content Placeholder 7">
            <a:extLst>
              <a:ext uri="{FF2B5EF4-FFF2-40B4-BE49-F238E27FC236}">
                <a16:creationId xmlns:a16="http://schemas.microsoft.com/office/drawing/2014/main" id="{D60C0A89-658C-1F86-D96D-FEC98226796F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1416308029"/>
              </p:ext>
            </p:extLst>
          </p:nvPr>
        </p:nvGraphicFramePr>
        <p:xfrm>
          <a:off x="594360" y="2628629"/>
          <a:ext cx="10972800" cy="3636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9915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633A5-A01C-6179-A325-CCC2E465D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0AD7C-779E-E2A1-C827-C0B3D699B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mk-MK" noProof="0" dirty="0"/>
              <a:t>Зошто </a:t>
            </a:r>
            <a:r>
              <a:rPr lang="mk-MK" dirty="0"/>
              <a:t>е важен Зе</a:t>
            </a:r>
            <a:r>
              <a:rPr lang="mk-MK" noProof="0" dirty="0"/>
              <a:t>лениот Договор на ЕУ?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1ECBE-9EA5-501A-8764-47B5A09EF7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59" y="2281918"/>
            <a:ext cx="9293353" cy="4386510"/>
          </a:xfrm>
        </p:spPr>
        <p:txBody>
          <a:bodyPr>
            <a:noAutofit/>
          </a:bodyPr>
          <a:lstStyle/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800" dirty="0">
                <a:solidFill>
                  <a:schemeClr val="bg1"/>
                </a:solidFill>
              </a:rPr>
              <a:t> Го намалува климатското затоплување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0" dirty="0">
                <a:solidFill>
                  <a:schemeClr val="bg1"/>
                </a:solidFill>
              </a:rPr>
              <a:t>ЕУ со оваа стратегија има цел да го спречи најлошиот исход на климатските промени.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800" dirty="0">
                <a:solidFill>
                  <a:schemeClr val="bg1"/>
                </a:solidFill>
              </a:rPr>
              <a:t> Ја заштитува природата и здравјето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0" dirty="0">
                <a:solidFill>
                  <a:schemeClr val="bg1"/>
                </a:solidFill>
              </a:rPr>
              <a:t>Помалку загадување → подобар воздух, почиста вода, помалку болести.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800" dirty="0">
                <a:solidFill>
                  <a:schemeClr val="bg1"/>
                </a:solidFill>
              </a:rPr>
              <a:t> Поттикнува иновации и нови зелени работни места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0" dirty="0">
                <a:solidFill>
                  <a:schemeClr val="bg1"/>
                </a:solidFill>
              </a:rPr>
              <a:t>Создава нови индустрии (соларни панели, батерии, зелени технологии).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800" dirty="0">
                <a:solidFill>
                  <a:schemeClr val="bg1"/>
                </a:solidFill>
              </a:rPr>
              <a:t> Ја зајакнува енергетската независност на Европа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0" dirty="0">
                <a:solidFill>
                  <a:schemeClr val="bg1"/>
                </a:solidFill>
              </a:rPr>
              <a:t>Повеќе сопствено производство на енергија, помал увоз на гас и нафта.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800" dirty="0">
                <a:solidFill>
                  <a:schemeClr val="bg1"/>
                </a:solidFill>
              </a:rPr>
              <a:t> Ги прави градовите поквалитетни за живот</a:t>
            </a: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0" dirty="0">
                <a:solidFill>
                  <a:schemeClr val="bg1"/>
                </a:solidFill>
              </a:rPr>
              <a:t>Повеќе зелени површини, подобар јавен превоз, поефикасни згради.</a:t>
            </a:r>
          </a:p>
          <a:p>
            <a:pPr marL="180000" indent="-1800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ru-RU" sz="1800" dirty="0">
                <a:solidFill>
                  <a:schemeClr val="bg1"/>
                </a:solidFill>
              </a:rPr>
              <a:t> Го менува економскиот модел кон одржлив - кон кружна економија</a:t>
            </a:r>
          </a:p>
        </p:txBody>
      </p:sp>
    </p:spTree>
    <p:extLst>
      <p:ext uri="{BB962C8B-B14F-4D97-AF65-F5344CB8AC3E}">
        <p14:creationId xmlns:p14="http://schemas.microsoft.com/office/powerpoint/2010/main" val="2729349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5CAF7-9393-7296-F7B1-16434B379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856E1-7875-EA35-31F7-56A635908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mk-MK" b="1" dirty="0"/>
              <a:t>Столбови на Зелениот договор</a:t>
            </a:r>
            <a:endParaRPr lang="mk-MK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23B7AB-35FF-B805-7285-18CFAA6E7A9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mk-MK" sz="3200" dirty="0"/>
              <a:t>♻️ </a:t>
            </a:r>
            <a:r>
              <a:rPr lang="mk-MK" sz="3200" b="1" dirty="0"/>
              <a:t>Кружна економија</a:t>
            </a:r>
            <a:br>
              <a:rPr lang="mk-MK" sz="3200" dirty="0"/>
            </a:br>
            <a:r>
              <a:rPr lang="en-US" sz="3200" dirty="0"/>
              <a:t>🌱 </a:t>
            </a:r>
            <a:r>
              <a:rPr lang="mk-MK" sz="3200" b="1" dirty="0"/>
              <a:t>Биодиверзитет</a:t>
            </a:r>
            <a:br>
              <a:rPr lang="mk-MK" sz="3200" dirty="0"/>
            </a:br>
            <a:r>
              <a:rPr lang="en-US" sz="3200" dirty="0"/>
              <a:t>🏭 </a:t>
            </a:r>
            <a:r>
              <a:rPr lang="mk-MK" sz="3200" b="1" dirty="0"/>
              <a:t>Чиста индустрија</a:t>
            </a:r>
            <a:br>
              <a:rPr lang="mk-MK" sz="3200" dirty="0"/>
            </a:br>
            <a:r>
              <a:rPr lang="en-US" sz="3200" dirty="0"/>
              <a:t>🚉 </a:t>
            </a:r>
            <a:r>
              <a:rPr lang="mk-MK" sz="3200" b="1" dirty="0"/>
              <a:t>Одржлив транспорт</a:t>
            </a:r>
            <a:br>
              <a:rPr lang="mk-MK" sz="3200" dirty="0"/>
            </a:br>
            <a:r>
              <a:rPr lang="en-US" sz="3200" dirty="0"/>
              <a:t>🔌 </a:t>
            </a:r>
            <a:r>
              <a:rPr lang="mk-MK" sz="3200" b="1" dirty="0"/>
              <a:t>Обновлива енергија</a:t>
            </a:r>
            <a:br>
              <a:rPr lang="mk-MK" sz="3200" dirty="0"/>
            </a:br>
            <a:r>
              <a:rPr lang="en-US" sz="3200" dirty="0"/>
              <a:t>🏙️ </a:t>
            </a:r>
            <a:r>
              <a:rPr lang="mk-MK" sz="3200" b="1" dirty="0"/>
              <a:t>Зелени градови</a:t>
            </a:r>
            <a:br>
              <a:rPr lang="mk-MK" sz="3200" dirty="0"/>
            </a:br>
            <a:r>
              <a:rPr lang="en-US" sz="3200" dirty="0"/>
              <a:t>🍏 </a:t>
            </a:r>
            <a:r>
              <a:rPr lang="mk-MK" sz="3200" b="1" dirty="0"/>
              <a:t>Одржливо земјоделство</a:t>
            </a:r>
            <a:endParaRPr lang="mk-MK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2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B7524-B2C0-DC68-C3E8-19D984461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0D2EF-E97A-8639-9AC9-4F1213F2B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 fontScale="90000"/>
          </a:bodyPr>
          <a:lstStyle/>
          <a:p>
            <a:r>
              <a:rPr lang="en-US" b="1">
                <a:effectLst/>
              </a:rPr>
              <a:t>НАЦИОНАЛНИ СТРАТЕГИИ (Северна Македонија)</a:t>
            </a:r>
            <a:endParaRPr lang="mk-MK" noProof="0"/>
          </a:p>
        </p:txBody>
      </p:sp>
      <p:graphicFrame>
        <p:nvGraphicFramePr>
          <p:cNvPr id="13" name="Content Placeholder 4">
            <a:extLst>
              <a:ext uri="{FF2B5EF4-FFF2-40B4-BE49-F238E27FC236}">
                <a16:creationId xmlns:a16="http://schemas.microsoft.com/office/drawing/2014/main" id="{0FAC1273-8BFC-34A2-F3E6-1B3228EE404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78432966"/>
              </p:ext>
            </p:extLst>
          </p:nvPr>
        </p:nvGraphicFramePr>
        <p:xfrm>
          <a:off x="594359" y="1960879"/>
          <a:ext cx="9961881" cy="4354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61402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EB097-84D2-824E-494F-2D9E995D6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7E5AE-7F61-70E7-E544-1A78FAD37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mk-MK" b="1" dirty="0">
                <a:effectLst/>
              </a:rPr>
              <a:t>ЛОК</a:t>
            </a:r>
            <a:r>
              <a:rPr lang="en-US" b="1" dirty="0">
                <a:effectLst/>
              </a:rPr>
              <a:t>АЛНИ СТРАТЕГИИ (Северна Македонија)</a:t>
            </a:r>
            <a:endParaRPr lang="mk-MK" noProof="0" dirty="0"/>
          </a:p>
        </p:txBody>
      </p:sp>
      <p:graphicFrame>
        <p:nvGraphicFramePr>
          <p:cNvPr id="13" name="Content Placeholder 4">
            <a:extLst>
              <a:ext uri="{FF2B5EF4-FFF2-40B4-BE49-F238E27FC236}">
                <a16:creationId xmlns:a16="http://schemas.microsoft.com/office/drawing/2014/main" id="{1E87E6D3-9590-C829-C58D-16D40FB596C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50212853"/>
              </p:ext>
            </p:extLst>
          </p:nvPr>
        </p:nvGraphicFramePr>
        <p:xfrm>
          <a:off x="594359" y="1960879"/>
          <a:ext cx="9961881" cy="4354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17465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D29B5-1B58-809F-FEA7-B82105E94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mk-MK" noProof="0" dirty="0"/>
              <a:t>ВЕЖБА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99B60-BF79-A832-6AD4-6C6FC6CE43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59" y="2281919"/>
            <a:ext cx="6787747" cy="30459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mk-MK" b="1" dirty="0">
                <a:effectLst/>
              </a:rPr>
              <a:t>Дискусија: Каква е состојбата со Зелениот Договор на ЕУ? </a:t>
            </a:r>
          </a:p>
          <a:p>
            <a:pPr marL="0" indent="0">
              <a:buNone/>
            </a:pPr>
            <a:endParaRPr lang="mk-MK" b="1" dirty="0"/>
          </a:p>
          <a:p>
            <a:pPr marL="0" indent="0">
              <a:buNone/>
            </a:pPr>
            <a:r>
              <a:rPr lang="mk-MK" dirty="0">
                <a:effectLst/>
              </a:rPr>
              <a:t>Учесници од Р. Северна Македонија                     и Р. Бугарија споделуваат примери и предизвици</a:t>
            </a:r>
            <a:endParaRPr lang="mk-MK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88225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094F6-A9E9-EBAF-B1DD-3874F4C8C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4" descr="A close-up of a wood grain">
            <a:extLst>
              <a:ext uri="{FF2B5EF4-FFF2-40B4-BE49-F238E27FC236}">
                <a16:creationId xmlns:a16="http://schemas.microsoft.com/office/drawing/2014/main" id="{8D0A6FFB-AD0A-A604-6BED-267AB651EC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5" b="2735"/>
          <a:stretch/>
        </p:blipFill>
        <p:spPr>
          <a:xfrm>
            <a:off x="0" y="26"/>
            <a:ext cx="6118225" cy="6857974"/>
          </a:xfrm>
          <a:noFill/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377D704-29B6-25FD-4AB5-6997AC3C8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747927"/>
              </p:ext>
            </p:extLst>
          </p:nvPr>
        </p:nvGraphicFramePr>
        <p:xfrm>
          <a:off x="6471920" y="1550606"/>
          <a:ext cx="5323839" cy="2960434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5323839">
                  <a:extLst>
                    <a:ext uri="{9D8B030D-6E8A-4147-A177-3AD203B41FA5}">
                      <a16:colId xmlns:a16="http://schemas.microsoft.com/office/drawing/2014/main" val="3687422850"/>
                    </a:ext>
                  </a:extLst>
                </a:gridCol>
              </a:tblGrid>
              <a:tr h="29604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792480" algn="l"/>
                        </a:tabLst>
                        <a:defRPr/>
                      </a:pPr>
                      <a:r>
                        <a:rPr lang="mk-MK" sz="3200" b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Сесија 2: Изградба на одржливи урбани системи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  <a:tabLst>
                          <a:tab pos="792480" algn="l"/>
                        </a:tabLst>
                      </a:pPr>
                      <a:endParaRPr lang="en-US" sz="3600" kern="100" dirty="0">
                        <a:effectLst/>
                        <a:latin typeface="LuzSans-Book" panose="02000603040000020003" pitchFamily="2" charset="0"/>
                        <a:ea typeface="LuzSans-Book" panose="02000603040000020003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47531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7743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2274D-A47A-425B-FCDC-B5D70981B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835AB-56F1-357B-7EB4-132C4646A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mk-MK" dirty="0"/>
              <a:t>Изградба на одржливи урбани системи</a:t>
            </a:r>
            <a:endParaRPr lang="mk-MK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DC42A-23A3-CE7B-1F01-C895431C45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59" y="2281918"/>
            <a:ext cx="6787747" cy="4271281"/>
          </a:xfrm>
        </p:spPr>
        <p:txBody>
          <a:bodyPr>
            <a:normAutofit fontScale="47500" lnSpcReduction="20000"/>
          </a:bodyPr>
          <a:lstStyle/>
          <a:p>
            <a:pPr marL="180000" indent="-180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600" b="0" dirty="0">
                <a:solidFill>
                  <a:schemeClr val="bg1"/>
                </a:solidFill>
              </a:rPr>
              <a:t>Што претставува одржлив урбан систем?</a:t>
            </a:r>
          </a:p>
          <a:p>
            <a:pPr marL="180000" indent="-180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3600" b="0" dirty="0">
                <a:solidFill>
                  <a:schemeClr val="bg1"/>
                </a:solidFill>
              </a:rPr>
              <a:t>Интегриран пристап за уредување и функционирање на градовите.</a:t>
            </a:r>
          </a:p>
          <a:p>
            <a:pPr marL="180000" indent="-180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3600" b="0" dirty="0">
                <a:solidFill>
                  <a:schemeClr val="bg1"/>
                </a:solidFill>
              </a:rPr>
              <a:t>Цел: намалување на загадувањето, поефикасно користење на ресурси, подобрување на квалитетот на живот.</a:t>
            </a:r>
          </a:p>
          <a:p>
            <a:pPr marL="180000" indent="-180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3600" b="0" dirty="0">
                <a:solidFill>
                  <a:schemeClr val="bg1"/>
                </a:solidFill>
              </a:rPr>
              <a:t>Комбинира енергетска ефикасност, циркуларна економија, зелен урбанистички дизајн и управување со води/отпадни води.</a:t>
            </a:r>
          </a:p>
          <a:p>
            <a:pPr marL="180000" indent="-180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600" b="0" dirty="0">
                <a:solidFill>
                  <a:schemeClr val="bg1"/>
                </a:solidFill>
              </a:rPr>
              <a:t>Зошто е важно?</a:t>
            </a:r>
          </a:p>
          <a:p>
            <a:pPr marL="180000" indent="-180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3600" b="0" dirty="0">
                <a:solidFill>
                  <a:schemeClr val="bg1"/>
                </a:solidFill>
              </a:rPr>
              <a:t>Градовите трошат 70% од ресурсите и произведуваат 80% од емисиите на стакленички гасови.</a:t>
            </a:r>
          </a:p>
          <a:p>
            <a:pPr marL="180000" indent="-180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3600" b="0" dirty="0">
                <a:solidFill>
                  <a:schemeClr val="bg1"/>
                </a:solidFill>
              </a:rPr>
              <a:t>Зелената транзиција бара поинаков модел на раст – поодржлив, економичен и отпорен.</a:t>
            </a:r>
          </a:p>
        </p:txBody>
      </p:sp>
    </p:spTree>
    <p:extLst>
      <p:ext uri="{BB962C8B-B14F-4D97-AF65-F5344CB8AC3E}">
        <p14:creationId xmlns:p14="http://schemas.microsoft.com/office/powerpoint/2010/main" val="1853610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085FE-E258-3621-7930-CC7CAE00A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7A2AA-9D19-3CB8-4523-E6F78F8A8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mk-MK" dirty="0"/>
              <a:t>Изградба на одржливи урбани системи</a:t>
            </a:r>
            <a:endParaRPr lang="mk-MK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19994-2C9B-6E73-79E1-222591E16BA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59" y="2281918"/>
            <a:ext cx="6787747" cy="4271281"/>
          </a:xfrm>
        </p:spPr>
        <p:txBody>
          <a:bodyPr>
            <a:normAutofit/>
          </a:bodyPr>
          <a:lstStyle/>
          <a:p>
            <a:pPr marL="180000" indent="-180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3600" b="0" dirty="0">
                <a:solidFill>
                  <a:schemeClr val="bg1"/>
                </a:solidFill>
              </a:rPr>
              <a:t>Што спаѓа во одржлив урбан систем?</a:t>
            </a:r>
          </a:p>
          <a:p>
            <a:pPr marL="180000" indent="-180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mk-MK" sz="1800" dirty="0">
                <a:solidFill>
                  <a:srgbClr val="13416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Енергетска ефикасност; </a:t>
            </a:r>
          </a:p>
          <a:p>
            <a:pPr marL="180000" indent="-180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mk-MK" sz="1800" dirty="0">
                <a:solidFill>
                  <a:srgbClr val="13416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Управување со отпад и циркуларна економија; </a:t>
            </a:r>
          </a:p>
          <a:p>
            <a:pPr marL="180000" indent="-180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mk-MK" sz="1800" dirty="0">
                <a:solidFill>
                  <a:srgbClr val="13416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Зелен урбан дизајн; </a:t>
            </a:r>
          </a:p>
          <a:p>
            <a:pPr marL="180000" indent="-180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mk-MK" sz="1800" dirty="0">
                <a:solidFill>
                  <a:srgbClr val="13416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Управување со води и отпадни води</a:t>
            </a:r>
            <a:endParaRPr lang="ru-RU" sz="36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478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8CF78-4F52-FB7C-9F33-7623ED127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Title 1">
            <a:extLst>
              <a:ext uri="{FF2B5EF4-FFF2-40B4-BE49-F238E27FC236}">
                <a16:creationId xmlns:a16="http://schemas.microsoft.com/office/drawing/2014/main" id="{0A9A68F2-31A7-967B-1D1D-F6506CD124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9835" y="430529"/>
            <a:ext cx="5486400" cy="3291840"/>
          </a:xfrm>
        </p:spPr>
        <p:txBody>
          <a:bodyPr/>
          <a:lstStyle/>
          <a:p>
            <a:r>
              <a:rPr lang="mk-MK" dirty="0"/>
              <a:t>Урбана градина Бостание, Скопје</a:t>
            </a:r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D2466F7-6B7B-0180-98C1-A97D667DA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2" r="23402" b="1"/>
          <a:stretch>
            <a:fillRect/>
          </a:stretch>
        </p:blipFill>
        <p:spPr bwMode="auto">
          <a:xfrm>
            <a:off x="20" y="-11113"/>
            <a:ext cx="5791180" cy="6880226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363216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C4D0D-B310-2E03-4C5B-C9F82D779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D34CF95F-B3ED-5ECA-3F13-5D61F91C0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460"/>
            <a:ext cx="12192000" cy="691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2FF7F4-EF95-EC44-7B68-17EC4A84EEC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21920" y="0"/>
            <a:ext cx="1194816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Зелена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инфраструктура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—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трансформирaње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на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неупотребувани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урбани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простори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во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зелени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функционални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еколошки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вредни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зони.</a:t>
            </a:r>
            <a:br>
              <a:rPr kumimoji="0" lang="mk-MK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</a:b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Еко-животен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стил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— граѓаните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добиваат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можност да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одгледуваат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храна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/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билки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близу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својот дом, што ја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намалува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зависноста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од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увоз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и транспорт, ја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градат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заедницата и ја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подобруваат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урбаната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психологија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.</a:t>
            </a:r>
            <a:br>
              <a:rPr kumimoji="0" lang="mk-MK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</a:b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Ефективно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управување со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ресурси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—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автоматско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наводнување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, користење на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локални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ресурси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минимална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урбана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експанзија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.</a:t>
            </a:r>
            <a:br>
              <a:rPr kumimoji="0" lang="mk-MK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</a:b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Поддршка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за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циркуларна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/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одржлива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економија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и живот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— локална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храна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заедничка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употреба на просторот, намалување на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еколошкиот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отпечаток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.</a:t>
            </a:r>
            <a:br>
              <a:rPr kumimoji="0" lang="mk-MK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</a:br>
            <a:r>
              <a:rPr lang="mk-MK" sz="1600" dirty="0">
                <a:latin typeface="+mn-lt"/>
              </a:rPr>
              <a:t>Урбани климатски придобивки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—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зеленилото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помага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за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распределба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на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топлината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, намалување на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урбаниот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топлотен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остров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побезбедна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и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поздравa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животна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effectLst/>
                <a:latin typeface="+mn-lt"/>
              </a:rPr>
              <a:t>средина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22002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ark Borisova Gradina - Stefan Dobrev Architecture and Design">
            <a:extLst>
              <a:ext uri="{FF2B5EF4-FFF2-40B4-BE49-F238E27FC236}">
                <a16:creationId xmlns:a16="http://schemas.microsoft.com/office/drawing/2014/main" id="{F7125EF0-C207-5098-7777-3DAC4CABA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4"/>
          <a:stretch>
            <a:fillRect/>
          </a:stretch>
        </p:blipFill>
        <p:spPr bwMode="auto">
          <a:xfrm>
            <a:off x="20" y="10"/>
            <a:ext cx="12191980" cy="688053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  <a:solidFill>
            <a:srgbClr val="FFFFFF"/>
          </a:solidFill>
        </p:spPr>
      </p:pic>
      <p:sp>
        <p:nvSpPr>
          <p:cNvPr id="6155" name="Title 2">
            <a:extLst>
              <a:ext uri="{FF2B5EF4-FFF2-40B4-BE49-F238E27FC236}">
                <a16:creationId xmlns:a16="http://schemas.microsoft.com/office/drawing/2014/main" id="{B586C24A-B49F-9BA6-C269-9881045C9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361" y="109653"/>
            <a:ext cx="6361399" cy="1119707"/>
          </a:xfrm>
        </p:spPr>
        <p:txBody>
          <a:bodyPr/>
          <a:lstStyle/>
          <a:p>
            <a:r>
              <a:rPr lang="en-US" dirty="0"/>
              <a:t>Borisova </a:t>
            </a:r>
            <a:r>
              <a:rPr lang="en-US" dirty="0" err="1"/>
              <a:t>Gradina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9287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Разработват План за устойчива градска мобилност в Пловдив">
            <a:extLst>
              <a:ext uri="{FF2B5EF4-FFF2-40B4-BE49-F238E27FC236}">
                <a16:creationId xmlns:a16="http://schemas.microsoft.com/office/drawing/2014/main" id="{3B93B175-4EF9-62BB-6719-CD8A43A87B84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0"/>
          <a:stretch>
            <a:fillRect/>
          </a:stretch>
        </p:blipFill>
        <p:spPr bwMode="auto">
          <a:xfrm>
            <a:off x="20" y="10"/>
            <a:ext cx="12191980" cy="688053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9223" name="Title 2">
            <a:extLst>
              <a:ext uri="{FF2B5EF4-FFF2-40B4-BE49-F238E27FC236}">
                <a16:creationId xmlns:a16="http://schemas.microsoft.com/office/drawing/2014/main" id="{B5BF7440-8D35-EADB-1F79-31A9BB587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395200" cy="1005840"/>
          </a:xfrm>
        </p:spPr>
        <p:txBody>
          <a:bodyPr/>
          <a:lstStyle/>
          <a:p>
            <a:r>
              <a:rPr lang="ru-RU" sz="5400" dirty="0">
                <a:solidFill>
                  <a:schemeClr val="accent1"/>
                </a:solidFill>
              </a:rPr>
              <a:t>Устойчива мобилност в гр. Пловдив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027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DBABB-2941-E1B6-27C1-AC87453F1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E65FFE-7797-99B3-EBD5-C4A0D722D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79" y="193040"/>
            <a:ext cx="10617201" cy="1046480"/>
          </a:xfrm>
        </p:spPr>
        <p:txBody>
          <a:bodyPr/>
          <a:lstStyle/>
          <a:p>
            <a:r>
              <a:rPr lang="en-US" dirty="0"/>
              <a:t>Green Horseshoe</a:t>
            </a:r>
            <a:r>
              <a:rPr lang="mk-MK" dirty="0"/>
              <a:t>, Загреб</a:t>
            </a:r>
            <a:endParaRPr lang="en-US" dirty="0"/>
          </a:p>
        </p:txBody>
      </p:sp>
      <p:pic>
        <p:nvPicPr>
          <p:cNvPr id="7170" name="Picture 2" descr="Lenuci's Green Horseshoe Zagreb » Visit and Experience Zagreb">
            <a:extLst>
              <a:ext uri="{FF2B5EF4-FFF2-40B4-BE49-F238E27FC236}">
                <a16:creationId xmlns:a16="http://schemas.microsoft.com/office/drawing/2014/main" id="{49DCC28F-B5AC-F1FF-E5E1-4D2E92137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12192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619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0AB08-A327-508A-1790-33FC12DEA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Zagreb's Pilot City Activity: Activating Green Courtyards for Climate  Neutrality (AGC-CN) - NetZeroCities">
            <a:extLst>
              <a:ext uri="{FF2B5EF4-FFF2-40B4-BE49-F238E27FC236}">
                <a16:creationId xmlns:a16="http://schemas.microsoft.com/office/drawing/2014/main" id="{64EBCE7E-2D3D-92C1-5809-C63561323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"/>
          <a:stretch>
            <a:fillRect/>
          </a:stretch>
        </p:blipFill>
        <p:spPr bwMode="auto">
          <a:xfrm>
            <a:off x="121940" y="68690"/>
            <a:ext cx="12191980" cy="688053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  <a:solidFill>
            <a:srgbClr val="FFFFFF"/>
          </a:solidFill>
        </p:spPr>
      </p:pic>
      <p:sp>
        <p:nvSpPr>
          <p:cNvPr id="8199" name="Title 2">
            <a:extLst>
              <a:ext uri="{FF2B5EF4-FFF2-40B4-BE49-F238E27FC236}">
                <a16:creationId xmlns:a16="http://schemas.microsoft.com/office/drawing/2014/main" id="{E534D408-BA32-BE29-420B-C2B01AE0D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300" y="68690"/>
            <a:ext cx="10384759" cy="883921"/>
          </a:xfrm>
        </p:spPr>
        <p:txBody>
          <a:bodyPr/>
          <a:lstStyle/>
          <a:p>
            <a:r>
              <a:rPr lang="en-US" sz="5400" dirty="0">
                <a:solidFill>
                  <a:schemeClr val="accent1"/>
                </a:solidFill>
              </a:rPr>
              <a:t>private / semi-public courtyards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B303D1A6-8E1C-6926-BEB1-CC7A3C2457F5}"/>
              </a:ext>
            </a:extLst>
          </p:cNvPr>
          <p:cNvSpPr/>
          <p:nvPr/>
        </p:nvSpPr>
        <p:spPr>
          <a:xfrm rot="19515798">
            <a:off x="7345680" y="1493520"/>
            <a:ext cx="1016000" cy="193548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860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B3023-66C4-04EE-2910-DEAE74F1A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78D70-B589-E8A5-E130-7680F486D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ru-RU" sz="4100" dirty="0"/>
              <a:t>Што покажуваат овие примери и што може да научиме</a:t>
            </a:r>
            <a:endParaRPr lang="mk-MK" sz="4100" noProof="0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809E17A8-6072-8D0D-BF1F-0EFBF7E7380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64431670"/>
              </p:ext>
            </p:extLst>
          </p:nvPr>
        </p:nvGraphicFramePr>
        <p:xfrm>
          <a:off x="594359" y="2036064"/>
          <a:ext cx="9256777" cy="4401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652447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13608-39BD-73A2-95B8-27FFDA5CB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CF538-123E-D5E9-6694-D8136B104FB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59" y="2281918"/>
            <a:ext cx="9992361" cy="4220481"/>
          </a:xfrm>
        </p:spPr>
        <p:txBody>
          <a:bodyPr>
            <a:noAutofit/>
          </a:bodyPr>
          <a:lstStyle/>
          <a:p>
            <a:pPr marL="180000" indent="-180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400" b="0" dirty="0">
                <a:solidFill>
                  <a:schemeClr val="accent6">
                    <a:lumMod val="50000"/>
                  </a:schemeClr>
                </a:solidFill>
              </a:rPr>
              <a:t>Северна Македонија и Источен Плански Регион</a:t>
            </a:r>
          </a:p>
          <a:p>
            <a:pPr marL="180000" indent="-1800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0" dirty="0">
                <a:solidFill>
                  <a:schemeClr val="accent6">
                    <a:lumMod val="50000"/>
                  </a:schemeClr>
                </a:solidFill>
              </a:rPr>
              <a:t>ПСОВ Скопје – најголем еколошки проект, во изградба; современ биолошки третман, намалување на загадувањето на Вардар &gt;90%.</a:t>
            </a:r>
          </a:p>
          <a:p>
            <a:pPr marL="180000" indent="-1800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0" dirty="0">
                <a:solidFill>
                  <a:schemeClr val="accent6">
                    <a:lumMod val="50000"/>
                  </a:schemeClr>
                </a:solidFill>
              </a:rPr>
              <a:t>ПСОВ Струмица – активно функционира и го подобрува квалитетот на реката Струмица; третман на кал и рециклирање.</a:t>
            </a:r>
          </a:p>
          <a:p>
            <a:pPr marL="180000" indent="-1800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0" dirty="0">
                <a:solidFill>
                  <a:schemeClr val="accent6">
                    <a:lumMod val="50000"/>
                  </a:schemeClr>
                </a:solidFill>
              </a:rPr>
              <a:t>ПСОВ Битола – модерна станица за градот и дел од Пелагонија.</a:t>
            </a:r>
          </a:p>
          <a:p>
            <a:pPr marL="180000" indent="-1800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0" dirty="0">
                <a:solidFill>
                  <a:schemeClr val="accent6">
                    <a:lumMod val="50000"/>
                  </a:schemeClr>
                </a:solidFill>
              </a:rPr>
              <a:t>Колекторски систем за Охридско Езеро – рехабилитација за заштита на езерото.</a:t>
            </a:r>
          </a:p>
          <a:p>
            <a:pPr marL="180000" indent="-1800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0" dirty="0">
                <a:solidFill>
                  <a:schemeClr val="accent6">
                    <a:lumMod val="50000"/>
                  </a:schemeClr>
                </a:solidFill>
              </a:rPr>
              <a:t>Паметни водоводни системи – детекција на загуби на вода (Скопје: Карпош, Аеродром).</a:t>
            </a:r>
          </a:p>
          <a:p>
            <a:pPr marL="180000" indent="-1800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0" dirty="0">
                <a:solidFill>
                  <a:schemeClr val="accent6">
                    <a:lumMod val="50000"/>
                  </a:schemeClr>
                </a:solidFill>
              </a:rPr>
              <a:t>ПСОВ Делчево – функционална постројка со модерен биолошки третман.</a:t>
            </a:r>
          </a:p>
          <a:p>
            <a:pPr marL="180000" indent="-1800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0" dirty="0">
                <a:solidFill>
                  <a:schemeClr val="accent6">
                    <a:lumMod val="50000"/>
                  </a:schemeClr>
                </a:solidFill>
              </a:rPr>
              <a:t>ПСОВ Берово – третман на отпадни води за градот и туристичките зони.</a:t>
            </a:r>
          </a:p>
          <a:p>
            <a:pPr marL="180000" indent="-1800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0" dirty="0">
                <a:solidFill>
                  <a:schemeClr val="accent6">
                    <a:lumMod val="50000"/>
                  </a:schemeClr>
                </a:solidFill>
              </a:rPr>
              <a:t>Реконструкција на водоснабдување и канализација во Виница и Кочани – подобрена ефикасност и намалени загуби.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53401E1-86B2-11CD-1768-75E04B702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59" y="355600"/>
            <a:ext cx="6787747" cy="523239"/>
          </a:xfrm>
        </p:spPr>
        <p:txBody>
          <a:bodyPr/>
          <a:lstStyle/>
          <a:p>
            <a:r>
              <a:rPr lang="mk-MK" sz="2800" dirty="0">
                <a:solidFill>
                  <a:srgbClr val="13416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Управување со води и отпадни води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6404553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8FFF6-D210-6200-7617-75717441C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6F96D-0CF6-F19C-0D46-36B99EDE7F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59" y="2281918"/>
            <a:ext cx="6202681" cy="4220481"/>
          </a:xfrm>
        </p:spPr>
        <p:txBody>
          <a:bodyPr>
            <a:noAutofit/>
          </a:bodyPr>
          <a:lstStyle/>
          <a:p>
            <a:pPr marL="180000" indent="-180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mk-MK" sz="1600" dirty="0">
                <a:solidFill>
                  <a:schemeClr val="accent6">
                    <a:lumMod val="50000"/>
                  </a:schemeClr>
                </a:solidFill>
              </a:rPr>
              <a:t>Бугарија </a:t>
            </a:r>
          </a:p>
          <a:p>
            <a:pPr marL="180000" indent="-1800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0" dirty="0">
                <a:solidFill>
                  <a:schemeClr val="accent6">
                    <a:lumMod val="50000"/>
                  </a:schemeClr>
                </a:solidFill>
              </a:rPr>
              <a:t>ПСОВ Софија – една од најмодерните во регионот; напреден третман на азот и фосфор; биогас → електрична енергија. </a:t>
            </a:r>
          </a:p>
          <a:p>
            <a:pPr marL="180000" indent="-1800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0" dirty="0">
                <a:solidFill>
                  <a:schemeClr val="accent6">
                    <a:lumMod val="50000"/>
                  </a:schemeClr>
                </a:solidFill>
              </a:rPr>
              <a:t>ПСОВ Варна и Бургас – проекти финансирани од ЕУ за заштита на Црното Море; третман на нутриенти.</a:t>
            </a:r>
          </a:p>
          <a:p>
            <a:pPr marL="180000" indent="-1800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0" dirty="0">
                <a:solidFill>
                  <a:schemeClr val="accent6">
                    <a:lumMod val="50000"/>
                  </a:schemeClr>
                </a:solidFill>
              </a:rPr>
              <a:t>Пловдив (MBR технологија) – мембранска биореакција, високо ниво на прочистена вода за реупотреба.</a:t>
            </a:r>
          </a:p>
          <a:p>
            <a:pPr marL="180000" indent="-1800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0" dirty="0">
                <a:solidFill>
                  <a:schemeClr val="accent6">
                    <a:lumMod val="50000"/>
                  </a:schemeClr>
                </a:solidFill>
              </a:rPr>
              <a:t>Стара Загора – Паметни водни системи – GIS управување, намалени загуби &gt;40%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CE80D3-4631-FCC2-5359-BE6F36885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59" y="355600"/>
            <a:ext cx="6787747" cy="523239"/>
          </a:xfrm>
        </p:spPr>
        <p:txBody>
          <a:bodyPr/>
          <a:lstStyle/>
          <a:p>
            <a:r>
              <a:rPr lang="mk-MK" sz="2800" dirty="0">
                <a:solidFill>
                  <a:srgbClr val="13416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Управување со води и отпадни води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736118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77CFE-1EC2-34D6-B33C-262D6AA7B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7FA7D840-5F1C-4182-7281-0AFB87121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" y="266700"/>
            <a:ext cx="6096000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Пречиствателната станция за отпадъчни води на София става на 30 г. - 1">
            <a:extLst>
              <a:ext uri="{FF2B5EF4-FFF2-40B4-BE49-F238E27FC236}">
                <a16:creationId xmlns:a16="http://schemas.microsoft.com/office/drawing/2014/main" id="{4CA3BE4A-04BA-928D-234B-D773EFCFC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720" y="2586672"/>
            <a:ext cx="6939280" cy="412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800809-C54C-5A9B-681C-1967D8BFC3A5}"/>
              </a:ext>
            </a:extLst>
          </p:cNvPr>
          <p:cNvSpPr txBox="1"/>
          <p:nvPr/>
        </p:nvSpPr>
        <p:spPr>
          <a:xfrm>
            <a:off x="6441440" y="266700"/>
            <a:ext cx="52527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</a:t>
            </a:r>
            <a:r>
              <a:rPr lang="mk-MK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СОВ Струмица, </a:t>
            </a:r>
            <a:r>
              <a:rPr lang="en-US" sz="18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механичка</a:t>
            </a:r>
            <a:r>
              <a:rPr lang="en-US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и хемиска </a:t>
            </a:r>
            <a:r>
              <a:rPr lang="en-US" sz="18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обработка</a:t>
            </a:r>
            <a:r>
              <a:rPr lang="en-US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отпадната</a:t>
            </a:r>
            <a:r>
              <a:rPr lang="en-US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вода</a:t>
            </a:r>
            <a:r>
              <a:rPr lang="mk-MK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градот</a:t>
            </a:r>
            <a:r>
              <a:rPr lang="en-US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Струмица</a:t>
            </a:r>
            <a:r>
              <a:rPr lang="en-US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со 53.419 </a:t>
            </a:r>
            <a:r>
              <a:rPr lang="en-US" sz="18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жители</a:t>
            </a:r>
            <a:r>
              <a:rPr lang="en-US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и 12 </a:t>
            </a:r>
            <a:r>
              <a:rPr lang="en-US" sz="18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населени</a:t>
            </a:r>
            <a:r>
              <a:rPr lang="en-US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места, со </a:t>
            </a:r>
            <a:r>
              <a:rPr lang="en-US" sz="18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дневен</a:t>
            </a:r>
            <a:r>
              <a:rPr lang="en-US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капацитет</a:t>
            </a:r>
            <a:r>
              <a:rPr lang="en-US" sz="18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отпадни води од 400 m3 /1</a:t>
            </a:r>
            <a:r>
              <a:rPr lang="mk-MK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5B8B3B-6C69-674B-0ED3-950956A3D36D}"/>
              </a:ext>
            </a:extLst>
          </p:cNvPr>
          <p:cNvSpPr txBox="1"/>
          <p:nvPr/>
        </p:nvSpPr>
        <p:spPr>
          <a:xfrm>
            <a:off x="213360" y="4548643"/>
            <a:ext cx="4500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https://www.youtube.com/watch?v=UCVaL-Mc438</a:t>
            </a:r>
            <a:endParaRPr lang="mk-M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197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8ABB5-947D-F480-3674-795CEAE43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6BB46E-66F6-0897-B6BE-9D5F9E6CC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856" y="71120"/>
            <a:ext cx="10180320" cy="678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33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35598-3935-DDE8-6363-0AC6A26B3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3240A-5EE1-A7B9-C5C6-C5C24E4CB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8928781" cy="1973766"/>
          </a:xfrm>
        </p:spPr>
        <p:txBody>
          <a:bodyPr anchor="b">
            <a:normAutofit/>
          </a:bodyPr>
          <a:lstStyle/>
          <a:p>
            <a:r>
              <a:rPr lang="mk-MK" sz="4000" noProof="0" dirty="0"/>
              <a:t>ВЕЖБА - </a:t>
            </a:r>
            <a:r>
              <a:rPr lang="mk-MK" sz="4000" b="0" dirty="0"/>
              <a:t>Идентификација на зелени урбани решенија и презентација на примери од општините каде доаѓаат</a:t>
            </a:r>
            <a:endParaRPr lang="mk-MK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4D8B7-3C2B-A6D6-4955-73BB623059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59" y="2281918"/>
            <a:ext cx="7835963" cy="3862403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900" b="0" dirty="0">
                <a:solidFill>
                  <a:schemeClr val="bg1"/>
                </a:solidFill>
              </a:rPr>
              <a:t>Да се препознаат можни зелени урбани решенија во општините (зелени кровови, дрвореди, rain gardens, пермеабилни површини, урбани паркови, мали биокоридори, зелени ѕидови, природни решенија за одводнување)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900" b="0" dirty="0">
                <a:solidFill>
                  <a:schemeClr val="bg1"/>
                </a:solidFill>
              </a:rPr>
              <a:t>Да се научи како да се анализираат локации и приоритети.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900" b="0" dirty="0">
                <a:solidFill>
                  <a:schemeClr val="bg1"/>
                </a:solidFill>
              </a:rPr>
              <a:t>Зошто се важни: микроклима, биодиверзитет, вода, воздух, урбена отпорност.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mk-MK" sz="29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0674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58581-23F2-C198-2C54-62EF71FBC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4" descr="A close-up of a wood grain">
            <a:extLst>
              <a:ext uri="{FF2B5EF4-FFF2-40B4-BE49-F238E27FC236}">
                <a16:creationId xmlns:a16="http://schemas.microsoft.com/office/drawing/2014/main" id="{A1514827-F744-342E-6D6F-BAA68A2638F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5" b="2735"/>
          <a:stretch/>
        </p:blipFill>
        <p:spPr>
          <a:xfrm>
            <a:off x="0" y="26"/>
            <a:ext cx="6118225" cy="6857974"/>
          </a:xfrm>
          <a:noFill/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FEBF1F8-D4E5-F466-905E-42B20C4D5E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847081"/>
              </p:ext>
            </p:extLst>
          </p:nvPr>
        </p:nvGraphicFramePr>
        <p:xfrm>
          <a:off x="6471920" y="1550606"/>
          <a:ext cx="5323839" cy="2960434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5323839">
                  <a:extLst>
                    <a:ext uri="{9D8B030D-6E8A-4147-A177-3AD203B41FA5}">
                      <a16:colId xmlns:a16="http://schemas.microsoft.com/office/drawing/2014/main" val="3687422850"/>
                    </a:ext>
                  </a:extLst>
                </a:gridCol>
              </a:tblGrid>
              <a:tr h="29604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>
                          <a:tab pos="792480" algn="l"/>
                        </a:tabLst>
                        <a:defRPr/>
                      </a:pPr>
                      <a:r>
                        <a:rPr lang="mk-MK" sz="3200" b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Сесија 3: Локални климатски политики и акциски планови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  <a:tabLst>
                          <a:tab pos="792480" algn="l"/>
                        </a:tabLst>
                      </a:pPr>
                      <a:endParaRPr lang="en-US" sz="3600" kern="100" dirty="0">
                        <a:effectLst/>
                        <a:latin typeface="LuzSans-Book" panose="02000603040000020003" pitchFamily="2" charset="0"/>
                        <a:ea typeface="LuzSans-Book" panose="02000603040000020003" pitchFamily="2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47531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30001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9ED0C-F23E-7BD8-A41E-58E1CB8F7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88F40-D31F-A462-269C-5FAEA78879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59" y="2281919"/>
            <a:ext cx="7594601" cy="30459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mk-MK" sz="3200" dirty="0">
                <a:solidFill>
                  <a:srgbClr val="13416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Како општините подготвуваат SECAP (Sustainable Energy and Climate Action Plan); </a:t>
            </a:r>
          </a:p>
          <a:p>
            <a:pPr marL="0" indent="0">
              <a:buNone/>
            </a:pPr>
            <a:r>
              <a:rPr lang="mk-MK" sz="3200" dirty="0">
                <a:solidFill>
                  <a:srgbClr val="13416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Интегрирано планирање (урбано, еколошко, инфраструктурно);</a:t>
            </a:r>
            <a:endParaRPr lang="mk-MK" sz="40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888287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3BA8D-618E-8E73-004E-5B1BC3AA6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7F65080-38D8-1694-FE94-390C39BC8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mk-MK"/>
              <a:t>Што е </a:t>
            </a:r>
            <a:r>
              <a:rPr lang="en-GB"/>
              <a:t>SECAP </a:t>
            </a:r>
            <a:r>
              <a:rPr lang="mk-MK"/>
              <a:t>и која е неговата цел?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AA418-6F64-08BA-6F06-FF8F721045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59" y="2281918"/>
            <a:ext cx="6787747" cy="37085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Основна цел на планот е креирање на напредна програма која ќе овозможи нискојаглероден развој и доближување до долгорочната визија за климатска неутралност. 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Планот настојува да ги синхронизира развојните програми за енергија и клима при тоа фокусирајки се на областите ублажување на климатските промени, прилагодување на климатските промени и намалување на енергетската сиромаштија. </a:t>
            </a:r>
            <a:endParaRPr lang="mk-MK" b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0038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2D5490-9A9F-7087-BCE2-2264373EF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mk-MK" dirty="0"/>
              <a:t>Скопски регион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BA5AF47-D7F6-E538-8403-628C7DB5A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470464"/>
              </p:ext>
            </p:extLst>
          </p:nvPr>
        </p:nvGraphicFramePr>
        <p:xfrm>
          <a:off x="744138" y="2281918"/>
          <a:ext cx="6488189" cy="4023574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1877492">
                  <a:extLst>
                    <a:ext uri="{9D8B030D-6E8A-4147-A177-3AD203B41FA5}">
                      <a16:colId xmlns:a16="http://schemas.microsoft.com/office/drawing/2014/main" val="1930699920"/>
                    </a:ext>
                  </a:extLst>
                </a:gridCol>
                <a:gridCol w="1945737">
                  <a:extLst>
                    <a:ext uri="{9D8B030D-6E8A-4147-A177-3AD203B41FA5}">
                      <a16:colId xmlns:a16="http://schemas.microsoft.com/office/drawing/2014/main" val="713103924"/>
                    </a:ext>
                  </a:extLst>
                </a:gridCol>
                <a:gridCol w="2664960">
                  <a:extLst>
                    <a:ext uri="{9D8B030D-6E8A-4147-A177-3AD203B41FA5}">
                      <a16:colId xmlns:a16="http://schemas.microsoft.com/office/drawing/2014/main" val="475052121"/>
                    </a:ext>
                  </a:extLst>
                </a:gridCol>
              </a:tblGrid>
              <a:tr h="3923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Општина</a:t>
                      </a:r>
                      <a:endParaRPr lang="en-US" sz="1400" b="1" kern="100" cap="none" spc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bg1"/>
                          </a:solidFill>
                          <a:effectLst/>
                        </a:rPr>
                        <a:t>Документ</a:t>
                      </a:r>
                      <a:endParaRPr lang="en-US" sz="1400" b="1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bg1"/>
                          </a:solidFill>
                          <a:effectLst/>
                        </a:rPr>
                        <a:t>Статус</a:t>
                      </a:r>
                      <a:endParaRPr lang="en-US" sz="1400" b="1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b"/>
                </a:tc>
                <a:extLst>
                  <a:ext uri="{0D108BD9-81ED-4DB2-BD59-A6C34878D82A}">
                    <a16:rowId xmlns:a16="http://schemas.microsoft.com/office/drawing/2014/main" val="2317961402"/>
                  </a:ext>
                </a:extLst>
              </a:tr>
              <a:tr h="331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bg1"/>
                          </a:solidFill>
                          <a:effectLst/>
                        </a:rPr>
                        <a:t>Град Скопје</a:t>
                      </a:r>
                      <a:endParaRPr lang="en-US" sz="1400" b="1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SECAP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усвоен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extLst>
                  <a:ext uri="{0D108BD9-81ED-4DB2-BD59-A6C34878D82A}">
                    <a16:rowId xmlns:a16="http://schemas.microsoft.com/office/drawing/2014/main" val="168515569"/>
                  </a:ext>
                </a:extLst>
              </a:tr>
              <a:tr h="331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bg1"/>
                          </a:solidFill>
                          <a:effectLst/>
                        </a:rPr>
                        <a:t>Центар</a:t>
                      </a:r>
                      <a:endParaRPr lang="en-US" sz="1400" b="1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SECAP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усвоен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extLst>
                  <a:ext uri="{0D108BD9-81ED-4DB2-BD59-A6C34878D82A}">
                    <a16:rowId xmlns:a16="http://schemas.microsoft.com/office/drawing/2014/main" val="2057657727"/>
                  </a:ext>
                </a:extLst>
              </a:tr>
              <a:tr h="331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bg1"/>
                          </a:solidFill>
                          <a:effectLst/>
                        </a:rPr>
                        <a:t>Карпош</a:t>
                      </a:r>
                      <a:endParaRPr lang="en-US" sz="1400" b="1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SECAP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усвоен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extLst>
                  <a:ext uri="{0D108BD9-81ED-4DB2-BD59-A6C34878D82A}">
                    <a16:rowId xmlns:a16="http://schemas.microsoft.com/office/drawing/2014/main" val="515932937"/>
                  </a:ext>
                </a:extLst>
              </a:tr>
              <a:tr h="331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bg1"/>
                          </a:solidFill>
                          <a:effectLst/>
                        </a:rPr>
                        <a:t>Гази Баба</a:t>
                      </a:r>
                      <a:endParaRPr lang="en-US" sz="1400" b="1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SECAP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усвоен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extLst>
                  <a:ext uri="{0D108BD9-81ED-4DB2-BD59-A6C34878D82A}">
                    <a16:rowId xmlns:a16="http://schemas.microsoft.com/office/drawing/2014/main" val="2664971146"/>
                  </a:ext>
                </a:extLst>
              </a:tr>
              <a:tr h="331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bg1"/>
                          </a:solidFill>
                          <a:effectLst/>
                        </a:rPr>
                        <a:t>Аеродром</a:t>
                      </a:r>
                      <a:endParaRPr lang="en-US" sz="1400" b="1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SECAP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усвоен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extLst>
                  <a:ext uri="{0D108BD9-81ED-4DB2-BD59-A6C34878D82A}">
                    <a16:rowId xmlns:a16="http://schemas.microsoft.com/office/drawing/2014/main" val="2221882153"/>
                  </a:ext>
                </a:extLst>
              </a:tr>
              <a:tr h="331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bg1"/>
                          </a:solidFill>
                          <a:effectLst/>
                        </a:rPr>
                        <a:t>Кисела Вода</a:t>
                      </a:r>
                      <a:endParaRPr lang="en-US" sz="1400" b="1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SECAP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усвоен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extLst>
                  <a:ext uri="{0D108BD9-81ED-4DB2-BD59-A6C34878D82A}">
                    <a16:rowId xmlns:a16="http://schemas.microsoft.com/office/drawing/2014/main" val="1066732493"/>
                  </a:ext>
                </a:extLst>
              </a:tr>
              <a:tr h="331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bg1"/>
                          </a:solidFill>
                          <a:effectLst/>
                        </a:rPr>
                        <a:t>Чаир</a:t>
                      </a:r>
                      <a:endParaRPr lang="en-US" sz="1400" b="1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SEAP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потребна надградба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extLst>
                  <a:ext uri="{0D108BD9-81ED-4DB2-BD59-A6C34878D82A}">
                    <a16:rowId xmlns:a16="http://schemas.microsoft.com/office/drawing/2014/main" val="78897356"/>
                  </a:ext>
                </a:extLst>
              </a:tr>
              <a:tr h="331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bg1"/>
                          </a:solidFill>
                          <a:effectLst/>
                        </a:rPr>
                        <a:t>Сарај</a:t>
                      </a:r>
                      <a:endParaRPr lang="en-US" sz="1400" b="1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нема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—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extLst>
                  <a:ext uri="{0D108BD9-81ED-4DB2-BD59-A6C34878D82A}">
                    <a16:rowId xmlns:a16="http://schemas.microsoft.com/office/drawing/2014/main" val="3740431828"/>
                  </a:ext>
                </a:extLst>
              </a:tr>
              <a:tr h="331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bg1"/>
                          </a:solidFill>
                          <a:effectLst/>
                        </a:rPr>
                        <a:t>Ѓорче Петров</a:t>
                      </a:r>
                      <a:endParaRPr lang="en-US" sz="1400" b="1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нема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—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extLst>
                  <a:ext uri="{0D108BD9-81ED-4DB2-BD59-A6C34878D82A}">
                    <a16:rowId xmlns:a16="http://schemas.microsoft.com/office/drawing/2014/main" val="2992182317"/>
                  </a:ext>
                </a:extLst>
              </a:tr>
              <a:tr h="331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Бутел</a:t>
                      </a:r>
                      <a:endParaRPr lang="en-US" sz="1400" b="1" kern="100" cap="none" spc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bg1"/>
                          </a:solidFill>
                          <a:effectLst/>
                        </a:rPr>
                        <a:t>SEAP</a:t>
                      </a:r>
                      <a:endParaRPr lang="en-US" sz="1400" kern="100" cap="none" spc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 dirty="0" err="1">
                          <a:solidFill>
                            <a:schemeClr val="bg1"/>
                          </a:solidFill>
                          <a:effectLst/>
                        </a:rPr>
                        <a:t>стар</a:t>
                      </a:r>
                      <a:r>
                        <a:rPr lang="en-US" sz="1400" kern="100" cap="none" spc="0" dirty="0">
                          <a:solidFill>
                            <a:schemeClr val="bg1"/>
                          </a:solidFill>
                          <a:effectLst/>
                        </a:rPr>
                        <a:t> документ</a:t>
                      </a:r>
                      <a:endParaRPr lang="en-US" sz="1400" kern="100" cap="none" spc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53" marR="9085" marT="15415" marB="115614" anchor="ctr"/>
                </a:tc>
                <a:extLst>
                  <a:ext uri="{0D108BD9-81ED-4DB2-BD59-A6C34878D82A}">
                    <a16:rowId xmlns:a16="http://schemas.microsoft.com/office/drawing/2014/main" val="3543350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32406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B80DB-D78A-4624-6601-CA2E8B41D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79A94EA-804D-9090-D779-C7ECCAEE1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mk-MK" dirty="0"/>
              <a:t>Југоисточен регион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A375276-21D9-E0D3-BC91-7D68782C5A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918226"/>
              </p:ext>
            </p:extLst>
          </p:nvPr>
        </p:nvGraphicFramePr>
        <p:xfrm>
          <a:off x="972867" y="2281918"/>
          <a:ext cx="6030732" cy="3708522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2214915">
                  <a:extLst>
                    <a:ext uri="{9D8B030D-6E8A-4147-A177-3AD203B41FA5}">
                      <a16:colId xmlns:a16="http://schemas.microsoft.com/office/drawing/2014/main" val="3189394679"/>
                    </a:ext>
                  </a:extLst>
                </a:gridCol>
                <a:gridCol w="2034813">
                  <a:extLst>
                    <a:ext uri="{9D8B030D-6E8A-4147-A177-3AD203B41FA5}">
                      <a16:colId xmlns:a16="http://schemas.microsoft.com/office/drawing/2014/main" val="3252591421"/>
                    </a:ext>
                  </a:extLst>
                </a:gridCol>
                <a:gridCol w="1781004">
                  <a:extLst>
                    <a:ext uri="{9D8B030D-6E8A-4147-A177-3AD203B41FA5}">
                      <a16:colId xmlns:a16="http://schemas.microsoft.com/office/drawing/2014/main" val="2119382927"/>
                    </a:ext>
                  </a:extLst>
                </a:gridCol>
              </a:tblGrid>
              <a:tr h="412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Општина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Документ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Статус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extLst>
                  <a:ext uri="{0D108BD9-81ED-4DB2-BD59-A6C34878D82A}">
                    <a16:rowId xmlns:a16="http://schemas.microsoft.com/office/drawing/2014/main" val="973830496"/>
                  </a:ext>
                </a:extLst>
              </a:tr>
              <a:tr h="412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Струмица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SECAP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усвоен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extLst>
                  <a:ext uri="{0D108BD9-81ED-4DB2-BD59-A6C34878D82A}">
                    <a16:rowId xmlns:a16="http://schemas.microsoft.com/office/drawing/2014/main" val="4174138068"/>
                  </a:ext>
                </a:extLst>
              </a:tr>
              <a:tr h="412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Валандово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SECAP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усвоен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extLst>
                  <a:ext uri="{0D108BD9-81ED-4DB2-BD59-A6C34878D82A}">
                    <a16:rowId xmlns:a16="http://schemas.microsoft.com/office/drawing/2014/main" val="2576264428"/>
                  </a:ext>
                </a:extLst>
              </a:tr>
              <a:tr h="412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Богданци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SECAP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усвоен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extLst>
                  <a:ext uri="{0D108BD9-81ED-4DB2-BD59-A6C34878D82A}">
                    <a16:rowId xmlns:a16="http://schemas.microsoft.com/office/drawing/2014/main" val="2410345113"/>
                  </a:ext>
                </a:extLst>
              </a:tr>
              <a:tr h="412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Гевгелија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SECAP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усвоен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extLst>
                  <a:ext uri="{0D108BD9-81ED-4DB2-BD59-A6C34878D82A}">
                    <a16:rowId xmlns:a16="http://schemas.microsoft.com/office/drawing/2014/main" val="3320522994"/>
                  </a:ext>
                </a:extLst>
              </a:tr>
              <a:tr h="412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Радовиш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SECAP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завршен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extLst>
                  <a:ext uri="{0D108BD9-81ED-4DB2-BD59-A6C34878D82A}">
                    <a16:rowId xmlns:a16="http://schemas.microsoft.com/office/drawing/2014/main" val="846885625"/>
                  </a:ext>
                </a:extLst>
              </a:tr>
              <a:tr h="412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Конче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нема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—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extLst>
                  <a:ext uri="{0D108BD9-81ED-4DB2-BD59-A6C34878D82A}">
                    <a16:rowId xmlns:a16="http://schemas.microsoft.com/office/drawing/2014/main" val="2008596172"/>
                  </a:ext>
                </a:extLst>
              </a:tr>
              <a:tr h="412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Василево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нема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—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extLst>
                  <a:ext uri="{0D108BD9-81ED-4DB2-BD59-A6C34878D82A}">
                    <a16:rowId xmlns:a16="http://schemas.microsoft.com/office/drawing/2014/main" val="425484949"/>
                  </a:ext>
                </a:extLst>
              </a:tr>
              <a:tr h="412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Ново Село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нема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—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60" marR="15460" marT="15460" marB="15460" anchor="ctr"/>
                </a:tc>
                <a:extLst>
                  <a:ext uri="{0D108BD9-81ED-4DB2-BD59-A6C34878D82A}">
                    <a16:rowId xmlns:a16="http://schemas.microsoft.com/office/drawing/2014/main" val="1162457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44930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DF058-80D2-23FB-40D9-51D0B04CD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B36BD08-9189-F17A-1972-FA65D4568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mk-MK" dirty="0"/>
              <a:t>Пелагониски регион</a:t>
            </a: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BE635F2-F0CE-224B-13EE-F88504A83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279462"/>
              </p:ext>
            </p:extLst>
          </p:nvPr>
        </p:nvGraphicFramePr>
        <p:xfrm>
          <a:off x="594359" y="2645963"/>
          <a:ext cx="6787747" cy="2980431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2100372">
                  <a:extLst>
                    <a:ext uri="{9D8B030D-6E8A-4147-A177-3AD203B41FA5}">
                      <a16:colId xmlns:a16="http://schemas.microsoft.com/office/drawing/2014/main" val="1711930140"/>
                    </a:ext>
                  </a:extLst>
                </a:gridCol>
                <a:gridCol w="1635321">
                  <a:extLst>
                    <a:ext uri="{9D8B030D-6E8A-4147-A177-3AD203B41FA5}">
                      <a16:colId xmlns:a16="http://schemas.microsoft.com/office/drawing/2014/main" val="3595611619"/>
                    </a:ext>
                  </a:extLst>
                </a:gridCol>
                <a:gridCol w="3052054">
                  <a:extLst>
                    <a:ext uri="{9D8B030D-6E8A-4147-A177-3AD203B41FA5}">
                      <a16:colId xmlns:a16="http://schemas.microsoft.com/office/drawing/2014/main" val="867073915"/>
                    </a:ext>
                  </a:extLst>
                </a:gridCol>
              </a:tblGrid>
              <a:tr h="331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Општина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Документ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Статус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extLst>
                  <a:ext uri="{0D108BD9-81ED-4DB2-BD59-A6C34878D82A}">
                    <a16:rowId xmlns:a16="http://schemas.microsoft.com/office/drawing/2014/main" val="1436675870"/>
                  </a:ext>
                </a:extLst>
              </a:tr>
              <a:tr h="331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Битола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SEAP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потребна надградба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extLst>
                  <a:ext uri="{0D108BD9-81ED-4DB2-BD59-A6C34878D82A}">
                    <a16:rowId xmlns:a16="http://schemas.microsoft.com/office/drawing/2014/main" val="3771674879"/>
                  </a:ext>
                </a:extLst>
              </a:tr>
              <a:tr h="331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Прилеп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SECAP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во изработка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extLst>
                  <a:ext uri="{0D108BD9-81ED-4DB2-BD59-A6C34878D82A}">
                    <a16:rowId xmlns:a16="http://schemas.microsoft.com/office/drawing/2014/main" val="2735527520"/>
                  </a:ext>
                </a:extLst>
              </a:tr>
              <a:tr h="331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Ресен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SEAP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стар документ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extLst>
                  <a:ext uri="{0D108BD9-81ED-4DB2-BD59-A6C34878D82A}">
                    <a16:rowId xmlns:a16="http://schemas.microsoft.com/office/drawing/2014/main" val="1646145483"/>
                  </a:ext>
                </a:extLst>
              </a:tr>
              <a:tr h="331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Крушево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нема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—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extLst>
                  <a:ext uri="{0D108BD9-81ED-4DB2-BD59-A6C34878D82A}">
                    <a16:rowId xmlns:a16="http://schemas.microsoft.com/office/drawing/2014/main" val="760886374"/>
                  </a:ext>
                </a:extLst>
              </a:tr>
              <a:tr h="331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Демир Хисар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нема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—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extLst>
                  <a:ext uri="{0D108BD9-81ED-4DB2-BD59-A6C34878D82A}">
                    <a16:rowId xmlns:a16="http://schemas.microsoft.com/office/drawing/2014/main" val="351604897"/>
                  </a:ext>
                </a:extLst>
              </a:tr>
              <a:tr h="331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Могила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нема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—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extLst>
                  <a:ext uri="{0D108BD9-81ED-4DB2-BD59-A6C34878D82A}">
                    <a16:rowId xmlns:a16="http://schemas.microsoft.com/office/drawing/2014/main" val="3344940761"/>
                  </a:ext>
                </a:extLst>
              </a:tr>
              <a:tr h="331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Новаци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нема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—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extLst>
                  <a:ext uri="{0D108BD9-81ED-4DB2-BD59-A6C34878D82A}">
                    <a16:rowId xmlns:a16="http://schemas.microsoft.com/office/drawing/2014/main" val="2973523693"/>
                  </a:ext>
                </a:extLst>
              </a:tr>
              <a:tr h="331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Долнени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нема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—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425" marR="12425" marT="12425" marB="12425" anchor="ctr"/>
                </a:tc>
                <a:extLst>
                  <a:ext uri="{0D108BD9-81ED-4DB2-BD59-A6C34878D82A}">
                    <a16:rowId xmlns:a16="http://schemas.microsoft.com/office/drawing/2014/main" val="845638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60239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DA852-FB55-E218-7835-D103ACD16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450D612-E4AA-F208-7AAD-003D6E4F4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anchor="b">
            <a:normAutofit/>
          </a:bodyPr>
          <a:lstStyle/>
          <a:p>
            <a:r>
              <a:rPr lang="mk-MK" dirty="0"/>
              <a:t>Полошки регион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02BE356-3E03-AA78-136B-C90426C873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664747"/>
              </p:ext>
            </p:extLst>
          </p:nvPr>
        </p:nvGraphicFramePr>
        <p:xfrm>
          <a:off x="3657600" y="2570824"/>
          <a:ext cx="7810500" cy="3121704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3149130">
                  <a:extLst>
                    <a:ext uri="{9D8B030D-6E8A-4147-A177-3AD203B41FA5}">
                      <a16:colId xmlns:a16="http://schemas.microsoft.com/office/drawing/2014/main" val="2965432360"/>
                    </a:ext>
                  </a:extLst>
                </a:gridCol>
                <a:gridCol w="2516889">
                  <a:extLst>
                    <a:ext uri="{9D8B030D-6E8A-4147-A177-3AD203B41FA5}">
                      <a16:colId xmlns:a16="http://schemas.microsoft.com/office/drawing/2014/main" val="143536479"/>
                    </a:ext>
                  </a:extLst>
                </a:gridCol>
                <a:gridCol w="2144481">
                  <a:extLst>
                    <a:ext uri="{9D8B030D-6E8A-4147-A177-3AD203B41FA5}">
                      <a16:colId xmlns:a16="http://schemas.microsoft.com/office/drawing/2014/main" val="2494683855"/>
                    </a:ext>
                  </a:extLst>
                </a:gridCol>
              </a:tblGrid>
              <a:tr h="346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Општина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Документ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Статус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extLst>
                  <a:ext uri="{0D108BD9-81ED-4DB2-BD59-A6C34878D82A}">
                    <a16:rowId xmlns:a16="http://schemas.microsoft.com/office/drawing/2014/main" val="1187964784"/>
                  </a:ext>
                </a:extLst>
              </a:tr>
              <a:tr h="346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Гостивар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има иницирано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во изработка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extLst>
                  <a:ext uri="{0D108BD9-81ED-4DB2-BD59-A6C34878D82A}">
                    <a16:rowId xmlns:a16="http://schemas.microsoft.com/office/drawing/2014/main" val="4220040924"/>
                  </a:ext>
                </a:extLst>
              </a:tr>
              <a:tr h="346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Тетово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нема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—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extLst>
                  <a:ext uri="{0D108BD9-81ED-4DB2-BD59-A6C34878D82A}">
                    <a16:rowId xmlns:a16="http://schemas.microsoft.com/office/drawing/2014/main" val="426333029"/>
                  </a:ext>
                </a:extLst>
              </a:tr>
              <a:tr h="346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Желино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нема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—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extLst>
                  <a:ext uri="{0D108BD9-81ED-4DB2-BD59-A6C34878D82A}">
                    <a16:rowId xmlns:a16="http://schemas.microsoft.com/office/drawing/2014/main" val="1086484882"/>
                  </a:ext>
                </a:extLst>
              </a:tr>
              <a:tr h="346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Теарце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нема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—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extLst>
                  <a:ext uri="{0D108BD9-81ED-4DB2-BD59-A6C34878D82A}">
                    <a16:rowId xmlns:a16="http://schemas.microsoft.com/office/drawing/2014/main" val="3836248464"/>
                  </a:ext>
                </a:extLst>
              </a:tr>
              <a:tr h="346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Брвеница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нема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—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extLst>
                  <a:ext uri="{0D108BD9-81ED-4DB2-BD59-A6C34878D82A}">
                    <a16:rowId xmlns:a16="http://schemas.microsoft.com/office/drawing/2014/main" val="151040565"/>
                  </a:ext>
                </a:extLst>
              </a:tr>
              <a:tr h="346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Јегуновце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нема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—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extLst>
                  <a:ext uri="{0D108BD9-81ED-4DB2-BD59-A6C34878D82A}">
                    <a16:rowId xmlns:a16="http://schemas.microsoft.com/office/drawing/2014/main" val="169884571"/>
                  </a:ext>
                </a:extLst>
              </a:tr>
              <a:tr h="346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Маврово и Ростуша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нема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—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extLst>
                  <a:ext uri="{0D108BD9-81ED-4DB2-BD59-A6C34878D82A}">
                    <a16:rowId xmlns:a16="http://schemas.microsoft.com/office/drawing/2014/main" val="3600242376"/>
                  </a:ext>
                </a:extLst>
              </a:tr>
              <a:tr h="346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Боговиње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</a:rPr>
                        <a:t>нема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dirty="0">
                          <a:effectLst/>
                        </a:rPr>
                        <a:t>—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014" marR="13014" marT="13014" marB="13014" anchor="ctr"/>
                </a:tc>
                <a:extLst>
                  <a:ext uri="{0D108BD9-81ED-4DB2-BD59-A6C34878D82A}">
                    <a16:rowId xmlns:a16="http://schemas.microsoft.com/office/drawing/2014/main" val="3472828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7386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098B0-992B-821D-55D7-468D7B11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357E085-9B01-A98E-65F4-423D15D15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anchor="b">
            <a:normAutofit/>
          </a:bodyPr>
          <a:lstStyle/>
          <a:p>
            <a:r>
              <a:rPr lang="mk-MK" dirty="0"/>
              <a:t>Североисточен регион</a:t>
            </a: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CF31579-C021-FAC2-CC6A-F82122B7A5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95478"/>
              </p:ext>
            </p:extLst>
          </p:nvPr>
        </p:nvGraphicFramePr>
        <p:xfrm>
          <a:off x="3657600" y="2306814"/>
          <a:ext cx="7810502" cy="3649722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3411911">
                  <a:extLst>
                    <a:ext uri="{9D8B030D-6E8A-4147-A177-3AD203B41FA5}">
                      <a16:colId xmlns:a16="http://schemas.microsoft.com/office/drawing/2014/main" val="1029366086"/>
                    </a:ext>
                  </a:extLst>
                </a:gridCol>
                <a:gridCol w="1902912">
                  <a:extLst>
                    <a:ext uri="{9D8B030D-6E8A-4147-A177-3AD203B41FA5}">
                      <a16:colId xmlns:a16="http://schemas.microsoft.com/office/drawing/2014/main" val="333084280"/>
                    </a:ext>
                  </a:extLst>
                </a:gridCol>
                <a:gridCol w="2495679">
                  <a:extLst>
                    <a:ext uri="{9D8B030D-6E8A-4147-A177-3AD203B41FA5}">
                      <a16:colId xmlns:a16="http://schemas.microsoft.com/office/drawing/2014/main" val="1537136955"/>
                    </a:ext>
                  </a:extLst>
                </a:gridCol>
              </a:tblGrid>
              <a:tr h="608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Општина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Документ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Статус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extLst>
                  <a:ext uri="{0D108BD9-81ED-4DB2-BD59-A6C34878D82A}">
                    <a16:rowId xmlns:a16="http://schemas.microsoft.com/office/drawing/2014/main" val="2951252000"/>
                  </a:ext>
                </a:extLst>
              </a:tr>
              <a:tr h="608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Куманово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SECAP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во изработка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extLst>
                  <a:ext uri="{0D108BD9-81ED-4DB2-BD59-A6C34878D82A}">
                    <a16:rowId xmlns:a16="http://schemas.microsoft.com/office/drawing/2014/main" val="4211296892"/>
                  </a:ext>
                </a:extLst>
              </a:tr>
              <a:tr h="608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Крива Паланка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нема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—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extLst>
                  <a:ext uri="{0D108BD9-81ED-4DB2-BD59-A6C34878D82A}">
                    <a16:rowId xmlns:a16="http://schemas.microsoft.com/office/drawing/2014/main" val="3352573796"/>
                  </a:ext>
                </a:extLst>
              </a:tr>
              <a:tr h="608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Кратово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нема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—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extLst>
                  <a:ext uri="{0D108BD9-81ED-4DB2-BD59-A6C34878D82A}">
                    <a16:rowId xmlns:a16="http://schemas.microsoft.com/office/drawing/2014/main" val="2214359493"/>
                  </a:ext>
                </a:extLst>
              </a:tr>
              <a:tr h="608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Ранковце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нема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—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extLst>
                  <a:ext uri="{0D108BD9-81ED-4DB2-BD59-A6C34878D82A}">
                    <a16:rowId xmlns:a16="http://schemas.microsoft.com/office/drawing/2014/main" val="3762284986"/>
                  </a:ext>
                </a:extLst>
              </a:tr>
              <a:tr h="608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Старо Нагоричане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нема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900" kern="100">
                          <a:effectLst/>
                        </a:rPr>
                        <a:t>—</a:t>
                      </a:r>
                      <a:endParaRPr lang="en-US" sz="2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822" marR="22822" marT="22822" marB="22822" anchor="ctr"/>
                </a:tc>
                <a:extLst>
                  <a:ext uri="{0D108BD9-81ED-4DB2-BD59-A6C34878D82A}">
                    <a16:rowId xmlns:a16="http://schemas.microsoft.com/office/drawing/2014/main" val="3312322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34666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F3A18-6059-C8A0-B33A-1020E2E2D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E361864-312D-7D5A-CF31-E8A185072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89572"/>
            <a:ext cx="6787747" cy="1593507"/>
          </a:xfrm>
        </p:spPr>
        <p:txBody>
          <a:bodyPr anchor="b">
            <a:normAutofit/>
          </a:bodyPr>
          <a:lstStyle/>
          <a:p>
            <a:r>
              <a:rPr lang="mk-MK" dirty="0"/>
              <a:t>Југозападен регион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1881D7-DDC4-A0D3-FA07-6C73B61DA8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542423"/>
              </p:ext>
            </p:extLst>
          </p:nvPr>
        </p:nvGraphicFramePr>
        <p:xfrm>
          <a:off x="594359" y="2618193"/>
          <a:ext cx="6787748" cy="3035968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2365483">
                  <a:extLst>
                    <a:ext uri="{9D8B030D-6E8A-4147-A177-3AD203B41FA5}">
                      <a16:colId xmlns:a16="http://schemas.microsoft.com/office/drawing/2014/main" val="3428744773"/>
                    </a:ext>
                  </a:extLst>
                </a:gridCol>
                <a:gridCol w="1874018">
                  <a:extLst>
                    <a:ext uri="{9D8B030D-6E8A-4147-A177-3AD203B41FA5}">
                      <a16:colId xmlns:a16="http://schemas.microsoft.com/office/drawing/2014/main" val="3377389237"/>
                    </a:ext>
                  </a:extLst>
                </a:gridCol>
                <a:gridCol w="2548247">
                  <a:extLst>
                    <a:ext uri="{9D8B030D-6E8A-4147-A177-3AD203B41FA5}">
                      <a16:colId xmlns:a16="http://schemas.microsoft.com/office/drawing/2014/main" val="2715175817"/>
                    </a:ext>
                  </a:extLst>
                </a:gridCol>
              </a:tblGrid>
              <a:tr h="379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Општина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Документ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Статус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extLst>
                  <a:ext uri="{0D108BD9-81ED-4DB2-BD59-A6C34878D82A}">
                    <a16:rowId xmlns:a16="http://schemas.microsoft.com/office/drawing/2014/main" val="2812524895"/>
                  </a:ext>
                </a:extLst>
              </a:tr>
              <a:tr h="379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Охрид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SEAP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стар документ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extLst>
                  <a:ext uri="{0D108BD9-81ED-4DB2-BD59-A6C34878D82A}">
                    <a16:rowId xmlns:a16="http://schemas.microsoft.com/office/drawing/2014/main" val="890805963"/>
                  </a:ext>
                </a:extLst>
              </a:tr>
              <a:tr h="379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Струга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нема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—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extLst>
                  <a:ext uri="{0D108BD9-81ED-4DB2-BD59-A6C34878D82A}">
                    <a16:rowId xmlns:a16="http://schemas.microsoft.com/office/drawing/2014/main" val="3526430189"/>
                  </a:ext>
                </a:extLst>
              </a:tr>
              <a:tr h="379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Кичево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нема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—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extLst>
                  <a:ext uri="{0D108BD9-81ED-4DB2-BD59-A6C34878D82A}">
                    <a16:rowId xmlns:a16="http://schemas.microsoft.com/office/drawing/2014/main" val="3708964792"/>
                  </a:ext>
                </a:extLst>
              </a:tr>
              <a:tr h="379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Дебар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нема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—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extLst>
                  <a:ext uri="{0D108BD9-81ED-4DB2-BD59-A6C34878D82A}">
                    <a16:rowId xmlns:a16="http://schemas.microsoft.com/office/drawing/2014/main" val="1645741529"/>
                  </a:ext>
                </a:extLst>
              </a:tr>
              <a:tr h="379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Вевчани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нема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—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extLst>
                  <a:ext uri="{0D108BD9-81ED-4DB2-BD59-A6C34878D82A}">
                    <a16:rowId xmlns:a16="http://schemas.microsoft.com/office/drawing/2014/main" val="3216814928"/>
                  </a:ext>
                </a:extLst>
              </a:tr>
              <a:tr h="379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Центар Жупа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нема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—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extLst>
                  <a:ext uri="{0D108BD9-81ED-4DB2-BD59-A6C34878D82A}">
                    <a16:rowId xmlns:a16="http://schemas.microsoft.com/office/drawing/2014/main" val="1948341198"/>
                  </a:ext>
                </a:extLst>
              </a:tr>
              <a:tr h="379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Пласница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нема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—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238" marR="14238" marT="14238" marB="14238" anchor="ctr"/>
                </a:tc>
                <a:extLst>
                  <a:ext uri="{0D108BD9-81ED-4DB2-BD59-A6C34878D82A}">
                    <a16:rowId xmlns:a16="http://schemas.microsoft.com/office/drawing/2014/main" val="3541920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5759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CEB0F-3E82-95B8-EE0F-231ACD2F7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AC5C1D7-0AC3-1BE4-0544-8BC9AD6D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anchor="b">
            <a:normAutofit/>
          </a:bodyPr>
          <a:lstStyle/>
          <a:p>
            <a:r>
              <a:rPr lang="mk-MK" dirty="0"/>
              <a:t>Вардарски регион</a:t>
            </a: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A522CB9-1E25-552F-5107-A3BD505BAD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709849"/>
              </p:ext>
            </p:extLst>
          </p:nvPr>
        </p:nvGraphicFramePr>
        <p:xfrm>
          <a:off x="3800949" y="2282008"/>
          <a:ext cx="7523803" cy="3699328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2009278">
                  <a:extLst>
                    <a:ext uri="{9D8B030D-6E8A-4147-A177-3AD203B41FA5}">
                      <a16:colId xmlns:a16="http://schemas.microsoft.com/office/drawing/2014/main" val="3222833733"/>
                    </a:ext>
                  </a:extLst>
                </a:gridCol>
                <a:gridCol w="3346097">
                  <a:extLst>
                    <a:ext uri="{9D8B030D-6E8A-4147-A177-3AD203B41FA5}">
                      <a16:colId xmlns:a16="http://schemas.microsoft.com/office/drawing/2014/main" val="1664142540"/>
                    </a:ext>
                  </a:extLst>
                </a:gridCol>
                <a:gridCol w="2168428">
                  <a:extLst>
                    <a:ext uri="{9D8B030D-6E8A-4147-A177-3AD203B41FA5}">
                      <a16:colId xmlns:a16="http://schemas.microsoft.com/office/drawing/2014/main" val="940428327"/>
                    </a:ext>
                  </a:extLst>
                </a:gridCol>
              </a:tblGrid>
              <a:tr h="462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Општина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Документ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Статус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extLst>
                  <a:ext uri="{0D108BD9-81ED-4DB2-BD59-A6C34878D82A}">
                    <a16:rowId xmlns:a16="http://schemas.microsoft.com/office/drawing/2014/main" val="26777997"/>
                  </a:ext>
                </a:extLst>
              </a:tr>
              <a:tr h="462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Велес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SEAP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во обновување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extLst>
                  <a:ext uri="{0D108BD9-81ED-4DB2-BD59-A6C34878D82A}">
                    <a16:rowId xmlns:a16="http://schemas.microsoft.com/office/drawing/2014/main" val="3903145852"/>
                  </a:ext>
                </a:extLst>
              </a:tr>
              <a:tr h="462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Свети Николе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SECAP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во изработка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extLst>
                  <a:ext uri="{0D108BD9-81ED-4DB2-BD59-A6C34878D82A}">
                    <a16:rowId xmlns:a16="http://schemas.microsoft.com/office/drawing/2014/main" val="267956606"/>
                  </a:ext>
                </a:extLst>
              </a:tr>
              <a:tr h="462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Демир Капија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нема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—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extLst>
                  <a:ext uri="{0D108BD9-81ED-4DB2-BD59-A6C34878D82A}">
                    <a16:rowId xmlns:a16="http://schemas.microsoft.com/office/drawing/2014/main" val="315057345"/>
                  </a:ext>
                </a:extLst>
              </a:tr>
              <a:tr h="462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Градско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нема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—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extLst>
                  <a:ext uri="{0D108BD9-81ED-4DB2-BD59-A6C34878D82A}">
                    <a16:rowId xmlns:a16="http://schemas.microsoft.com/office/drawing/2014/main" val="2359419469"/>
                  </a:ext>
                </a:extLst>
              </a:tr>
              <a:tr h="462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Кавадарци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нема (иницијација 2024)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—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extLst>
                  <a:ext uri="{0D108BD9-81ED-4DB2-BD59-A6C34878D82A}">
                    <a16:rowId xmlns:a16="http://schemas.microsoft.com/office/drawing/2014/main" val="3249921903"/>
                  </a:ext>
                </a:extLst>
              </a:tr>
              <a:tr h="462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Лозово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нема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—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extLst>
                  <a:ext uri="{0D108BD9-81ED-4DB2-BD59-A6C34878D82A}">
                    <a16:rowId xmlns:a16="http://schemas.microsoft.com/office/drawing/2014/main" val="1180433824"/>
                  </a:ext>
                </a:extLst>
              </a:tr>
              <a:tr h="462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Неготино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>
                          <a:effectLst/>
                        </a:rPr>
                        <a:t>нема</a:t>
                      </a:r>
                      <a:endParaRPr lang="en-US" sz="2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200" kern="100" dirty="0">
                          <a:effectLst/>
                        </a:rPr>
                        <a:t>—</a:t>
                      </a:r>
                      <a:endParaRPr lang="en-US" sz="2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349" marR="17349" marT="17349" marB="17349" anchor="ctr"/>
                </a:tc>
                <a:extLst>
                  <a:ext uri="{0D108BD9-81ED-4DB2-BD59-A6C34878D82A}">
                    <a16:rowId xmlns:a16="http://schemas.microsoft.com/office/drawing/2014/main" val="2407781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4018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A447D-0543-A871-FFB1-367F06E59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CEB1C8A-F3D2-6075-868B-0E5629AD2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anchor="b">
            <a:normAutofit/>
          </a:bodyPr>
          <a:lstStyle/>
          <a:p>
            <a:r>
              <a:rPr lang="mk-MK" dirty="0"/>
              <a:t>Источен регион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029AE68-1A32-AE4D-315E-2E5C3270EB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438928"/>
              </p:ext>
            </p:extLst>
          </p:nvPr>
        </p:nvGraphicFramePr>
        <p:xfrm>
          <a:off x="3718712" y="2282008"/>
          <a:ext cx="7688276" cy="3699333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2776810">
                  <a:extLst>
                    <a:ext uri="{9D8B030D-6E8A-4147-A177-3AD203B41FA5}">
                      <a16:colId xmlns:a16="http://schemas.microsoft.com/office/drawing/2014/main" val="4174414805"/>
                    </a:ext>
                  </a:extLst>
                </a:gridCol>
                <a:gridCol w="1285852">
                  <a:extLst>
                    <a:ext uri="{9D8B030D-6E8A-4147-A177-3AD203B41FA5}">
                      <a16:colId xmlns:a16="http://schemas.microsoft.com/office/drawing/2014/main" val="3303929675"/>
                    </a:ext>
                  </a:extLst>
                </a:gridCol>
                <a:gridCol w="3625614">
                  <a:extLst>
                    <a:ext uri="{9D8B030D-6E8A-4147-A177-3AD203B41FA5}">
                      <a16:colId xmlns:a16="http://schemas.microsoft.com/office/drawing/2014/main" val="1950163476"/>
                    </a:ext>
                  </a:extLst>
                </a:gridCol>
              </a:tblGrid>
              <a:tr h="4110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Општина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Документ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Статус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extLst>
                  <a:ext uri="{0D108BD9-81ED-4DB2-BD59-A6C34878D82A}">
                    <a16:rowId xmlns:a16="http://schemas.microsoft.com/office/drawing/2014/main" val="4115405254"/>
                  </a:ext>
                </a:extLst>
              </a:tr>
              <a:tr h="4110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Кочани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SECAP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усвоен (2023)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extLst>
                  <a:ext uri="{0D108BD9-81ED-4DB2-BD59-A6C34878D82A}">
                    <a16:rowId xmlns:a16="http://schemas.microsoft.com/office/drawing/2014/main" val="1300735961"/>
                  </a:ext>
                </a:extLst>
              </a:tr>
              <a:tr h="4110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Виница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SECAP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изработен / усвојување во тек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extLst>
                  <a:ext uri="{0D108BD9-81ED-4DB2-BD59-A6C34878D82A}">
                    <a16:rowId xmlns:a16="http://schemas.microsoft.com/office/drawing/2014/main" val="356264718"/>
                  </a:ext>
                </a:extLst>
              </a:tr>
              <a:tr h="4110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Берово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нема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изработен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extLst>
                  <a:ext uri="{0D108BD9-81ED-4DB2-BD59-A6C34878D82A}">
                    <a16:rowId xmlns:a16="http://schemas.microsoft.com/office/drawing/2014/main" val="2133283284"/>
                  </a:ext>
                </a:extLst>
              </a:tr>
              <a:tr h="4110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Пехчево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SEAP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стар документ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extLst>
                  <a:ext uri="{0D108BD9-81ED-4DB2-BD59-A6C34878D82A}">
                    <a16:rowId xmlns:a16="http://schemas.microsoft.com/office/drawing/2014/main" val="3840292654"/>
                  </a:ext>
                </a:extLst>
              </a:tr>
              <a:tr h="4110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Делчево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SEAP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стар документ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extLst>
                  <a:ext uri="{0D108BD9-81ED-4DB2-BD59-A6C34878D82A}">
                    <a16:rowId xmlns:a16="http://schemas.microsoft.com/office/drawing/2014/main" val="3456742250"/>
                  </a:ext>
                </a:extLst>
              </a:tr>
              <a:tr h="4110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Македонска Каменица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нема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—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extLst>
                  <a:ext uri="{0D108BD9-81ED-4DB2-BD59-A6C34878D82A}">
                    <a16:rowId xmlns:a16="http://schemas.microsoft.com/office/drawing/2014/main" val="163299296"/>
                  </a:ext>
                </a:extLst>
              </a:tr>
              <a:tr h="4110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Штип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SECAP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во изработка (GIZ / CoM East)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extLst>
                  <a:ext uri="{0D108BD9-81ED-4DB2-BD59-A6C34878D82A}">
                    <a16:rowId xmlns:a16="http://schemas.microsoft.com/office/drawing/2014/main" val="3071429318"/>
                  </a:ext>
                </a:extLst>
              </a:tr>
              <a:tr h="4110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Карбинци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нема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900" kern="100">
                          <a:effectLst/>
                        </a:rPr>
                        <a:t>—</a:t>
                      </a:r>
                      <a:endParaRPr lang="en-US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422" marR="15422" marT="15422" marB="15422" anchor="ctr"/>
                </a:tc>
                <a:extLst>
                  <a:ext uri="{0D108BD9-81ED-4DB2-BD59-A6C34878D82A}">
                    <a16:rowId xmlns:a16="http://schemas.microsoft.com/office/drawing/2014/main" val="3907890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3105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B54AD-16D1-4276-C10F-F87E24ABF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FCE4FE7-DAF9-210B-6024-FD5C0F276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anchor="b">
            <a:normAutofit/>
          </a:bodyPr>
          <a:lstStyle/>
          <a:p>
            <a:r>
              <a:rPr lang="mk-MK" dirty="0"/>
              <a:t>Што претставува интегрирано планирање?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C137E-2AAC-90BB-F647-ABBE24A46A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44033" y="2106644"/>
            <a:ext cx="8542750" cy="4331734"/>
          </a:xfrm>
        </p:spPr>
        <p:txBody>
          <a:bodyPr>
            <a:noAutofit/>
          </a:bodyPr>
          <a:lstStyle/>
          <a:p>
            <a:pPr marL="180000" indent="-18000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/>
              <a:t>1. Урбано планирање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dirty="0"/>
              <a:t>Организација на просторот: станбени зони, индустриски зони, зеленило, сообраќај, јавни простори.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/>
              <a:t>2. Еколошко планирање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dirty="0"/>
              <a:t>Вклучува: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заштита на природни ресурси (вода, воздух, почва)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адаптација кон климатски промени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управување со отпад, енергија и биодиверзитет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b="1" dirty="0"/>
              <a:t>3. Инфраструктурно планирање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600" dirty="0"/>
              <a:t>Објединети системи за: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водоснабдување и отпадни води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енергија и обновливи извори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транспорт и мобилност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/>
              <a:t>дигитална инфраструктура</a:t>
            </a:r>
          </a:p>
        </p:txBody>
      </p:sp>
    </p:spTree>
    <p:extLst>
      <p:ext uri="{BB962C8B-B14F-4D97-AF65-F5344CB8AC3E}">
        <p14:creationId xmlns:p14="http://schemas.microsoft.com/office/powerpoint/2010/main" val="39402888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6D144-83E6-E535-DF9C-49DBCADE0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D8488D2-DDBC-D1E8-A40C-DF8DCFCAE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 anchor="b">
            <a:normAutofit/>
          </a:bodyPr>
          <a:lstStyle/>
          <a:p>
            <a:r>
              <a:rPr lang="ru-RU" dirty="0"/>
              <a:t>Зошто е важно интегрираното планирање?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5EF21-528A-84D8-452D-74B7236526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74599" y="2675356"/>
            <a:ext cx="8542750" cy="286680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избегнува</a:t>
            </a:r>
            <a:r>
              <a:rPr lang="en-US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дуплирање</a:t>
            </a:r>
            <a:r>
              <a:rPr lang="en-US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на </a:t>
            </a:r>
            <a:r>
              <a:rPr lang="en-US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инвестиции</a:t>
            </a:r>
            <a:endParaRPr lang="en-US" sz="1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обезбедува </a:t>
            </a:r>
            <a:r>
              <a:rPr lang="en-US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подобра</a:t>
            </a:r>
            <a:r>
              <a:rPr lang="en-US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искористеност на средства (ЕУ </a:t>
            </a:r>
            <a:r>
              <a:rPr lang="en-US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фондови</a:t>
            </a:r>
            <a:r>
              <a:rPr lang="en-US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создава</a:t>
            </a:r>
            <a:r>
              <a:rPr lang="en-US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одржливи</a:t>
            </a:r>
            <a:r>
              <a:rPr lang="en-US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и </a:t>
            </a:r>
            <a:r>
              <a:rPr lang="en-US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климатски</a:t>
            </a:r>
            <a:r>
              <a:rPr lang="en-US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отпорни </a:t>
            </a:r>
            <a:r>
              <a:rPr lang="en-US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градови</a:t>
            </a:r>
            <a:endParaRPr lang="en-US" sz="1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носи</a:t>
            </a:r>
            <a:r>
              <a:rPr lang="en-US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решенија кои се </a:t>
            </a:r>
            <a:r>
              <a:rPr lang="en-US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одржливи</a:t>
            </a:r>
            <a:r>
              <a:rPr lang="en-US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за 20–30 години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642987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2FF4A-773A-95FE-9A75-EB6001EE8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60B0E63-B4BA-EE3F-2926-0E2962DC8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04" y="390293"/>
            <a:ext cx="10010450" cy="567597"/>
          </a:xfrm>
        </p:spPr>
        <p:txBody>
          <a:bodyPr anchor="b">
            <a:normAutofit/>
          </a:bodyPr>
          <a:lstStyle/>
          <a:p>
            <a:r>
              <a:rPr lang="en-US" sz="3200" b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Примери за документи за интегрирано планирање</a:t>
            </a:r>
            <a:endParaRPr lang="en-US" sz="6600" dirty="0">
              <a:latin typeface="+mn-lt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F16C999-E6E2-EC36-6DF0-A903713176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155605"/>
              </p:ext>
            </p:extLst>
          </p:nvPr>
        </p:nvGraphicFramePr>
        <p:xfrm>
          <a:off x="538604" y="1152971"/>
          <a:ext cx="10694020" cy="5426491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6301812">
                  <a:extLst>
                    <a:ext uri="{9D8B030D-6E8A-4147-A177-3AD203B41FA5}">
                      <a16:colId xmlns:a16="http://schemas.microsoft.com/office/drawing/2014/main" val="3323061303"/>
                    </a:ext>
                  </a:extLst>
                </a:gridCol>
                <a:gridCol w="4392208">
                  <a:extLst>
                    <a:ext uri="{9D8B030D-6E8A-4147-A177-3AD203B41FA5}">
                      <a16:colId xmlns:a16="http://schemas.microsoft.com/office/drawing/2014/main" val="125281963"/>
                    </a:ext>
                  </a:extLst>
                </a:gridCol>
              </a:tblGrid>
              <a:tr h="484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Стратегија за локален развој (ЛЕР)</a:t>
                      </a:r>
                      <a:r>
                        <a:rPr lang="mk-MK" sz="1200" b="0" kern="100">
                          <a:effectLst/>
                        </a:rPr>
                        <a:t>: ги обедину</a:t>
                      </a:r>
                      <a:r>
                        <a:rPr lang="en-US" sz="1200" b="0" kern="100">
                          <a:effectLst/>
                        </a:rPr>
                        <a:t>ва сите секторски политики: урбанизам</a:t>
                      </a:r>
                      <a:r>
                        <a:rPr lang="mk-MK" sz="1200" b="0" kern="100">
                          <a:effectLst/>
                        </a:rPr>
                        <a:t>, </a:t>
                      </a:r>
                      <a:r>
                        <a:rPr lang="en-US" sz="1200" b="0" kern="100">
                          <a:effectLst/>
                        </a:rPr>
                        <a:t>животна средина</a:t>
                      </a:r>
                      <a:r>
                        <a:rPr lang="mk-MK" sz="1200" b="0" kern="100">
                          <a:effectLst/>
                        </a:rPr>
                        <a:t>, </a:t>
                      </a:r>
                      <a:r>
                        <a:rPr lang="en-US" sz="1200" b="0" kern="100">
                          <a:effectLst/>
                        </a:rPr>
                        <a:t>вода/отпад/енергија</a:t>
                      </a:r>
                      <a:r>
                        <a:rPr lang="mk-MK" sz="1200" b="0" kern="100">
                          <a:effectLst/>
                        </a:rPr>
                        <a:t>, </a:t>
                      </a:r>
                      <a:r>
                        <a:rPr lang="en-US" sz="1200" b="0" kern="100">
                          <a:effectLst/>
                        </a:rPr>
                        <a:t>социјален развој</a:t>
                      </a:r>
                      <a:r>
                        <a:rPr lang="mk-MK" sz="1200" b="0" kern="100">
                          <a:effectLst/>
                        </a:rPr>
                        <a:t>, </a:t>
                      </a:r>
                      <a:r>
                        <a:rPr lang="en-US" sz="1200" b="0" kern="100">
                          <a:effectLst/>
                        </a:rPr>
                        <a:t>локален економски развој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Стратегија за локален развој на Општина Штип, Шумен (Бугарија),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 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extLst>
                  <a:ext uri="{0D108BD9-81ED-4DB2-BD59-A6C34878D82A}">
                    <a16:rowId xmlns:a16="http://schemas.microsoft.com/office/drawing/2014/main" val="3198427667"/>
                  </a:ext>
                </a:extLst>
              </a:tr>
              <a:tr h="484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Урбанистички планови (ГУП / ДУП) – со зелени елементи</a:t>
                      </a:r>
                      <a:r>
                        <a:rPr lang="mk-MK" sz="1200" b="0" kern="100">
                          <a:effectLst/>
                        </a:rPr>
                        <a:t>: </a:t>
                      </a:r>
                      <a:r>
                        <a:rPr lang="en-US" sz="1200" b="0" kern="100">
                          <a:effectLst/>
                        </a:rPr>
                        <a:t>зелени коридори</a:t>
                      </a:r>
                      <a:r>
                        <a:rPr lang="mk-MK" sz="1200" b="0" kern="100">
                          <a:effectLst/>
                        </a:rPr>
                        <a:t>, </a:t>
                      </a:r>
                      <a:r>
                        <a:rPr lang="en-US" sz="1200" b="0" kern="100">
                          <a:effectLst/>
                        </a:rPr>
                        <a:t>решенија базирани на природа (NBS)</a:t>
                      </a:r>
                      <a:r>
                        <a:rPr lang="mk-MK" sz="1200" b="0" kern="100">
                          <a:effectLst/>
                        </a:rPr>
                        <a:t>, </a:t>
                      </a:r>
                      <a:r>
                        <a:rPr lang="en-US" sz="1200" b="0" kern="100">
                          <a:effectLst/>
                        </a:rPr>
                        <a:t>одржлива мобилност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Генерален урбанистички план на Скопје (со зелени зони),</a:t>
                      </a:r>
                      <a:br>
                        <a:rPr lang="en-US" sz="1200" b="0" kern="100">
                          <a:effectLst/>
                        </a:rPr>
                      </a:br>
                      <a:r>
                        <a:rPr lang="en-US" sz="1200" b="0" kern="100">
                          <a:effectLst/>
                        </a:rPr>
                        <a:t>План за одржлива урбана мобилност – Битола, Велес, Софија, </a:t>
                      </a:r>
                      <a:r>
                        <a:rPr lang="mk-MK" sz="1200" b="0" kern="100">
                          <a:effectLst/>
                        </a:rPr>
                        <a:t>Пловдив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extLst>
                  <a:ext uri="{0D108BD9-81ED-4DB2-BD59-A6C34878D82A}">
                    <a16:rowId xmlns:a16="http://schemas.microsoft.com/office/drawing/2014/main" val="3692018247"/>
                  </a:ext>
                </a:extLst>
              </a:tr>
              <a:tr h="484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ЛЕАП – Локален еколошки акционен план</a:t>
                      </a:r>
                      <a:r>
                        <a:rPr lang="mk-MK" sz="1200" b="0" kern="100">
                          <a:effectLst/>
                        </a:rPr>
                        <a:t>: </a:t>
                      </a:r>
                      <a:r>
                        <a:rPr lang="en-US" sz="1200" b="0" kern="100">
                          <a:effectLst/>
                        </a:rPr>
                        <a:t>управување со отпад</a:t>
                      </a:r>
                      <a:r>
                        <a:rPr lang="mk-MK" sz="1200" b="0" kern="100">
                          <a:effectLst/>
                        </a:rPr>
                        <a:t>; </a:t>
                      </a:r>
                      <a:r>
                        <a:rPr lang="en-US" sz="1200" b="0" kern="100">
                          <a:effectLst/>
                        </a:rPr>
                        <a:t>квалитет на воздух</a:t>
                      </a:r>
                      <a:r>
                        <a:rPr lang="mk-MK" sz="1200" b="0" kern="100">
                          <a:effectLst/>
                        </a:rPr>
                        <a:t>; </a:t>
                      </a:r>
                      <a:r>
                        <a:rPr lang="en-US" sz="1200" b="0" kern="100">
                          <a:effectLst/>
                        </a:rPr>
                        <a:t>води и отпадни води</a:t>
                      </a:r>
                      <a:r>
                        <a:rPr lang="mk-MK" sz="1200" b="0" kern="100">
                          <a:effectLst/>
                        </a:rPr>
                        <a:t>; </a:t>
                      </a:r>
                      <a:r>
                        <a:rPr lang="en-US" sz="1200" b="0" kern="100">
                          <a:effectLst/>
                        </a:rPr>
                        <a:t>зелени површини</a:t>
                      </a:r>
                      <a:r>
                        <a:rPr lang="mk-MK" sz="1200" b="0" kern="100">
                          <a:effectLst/>
                        </a:rPr>
                        <a:t>; </a:t>
                      </a:r>
                      <a:r>
                        <a:rPr lang="en-US" sz="1200" b="0" kern="100">
                          <a:effectLst/>
                        </a:rPr>
                        <a:t>адаптација кон климатски промени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ЛЕАП на Куманово, Струмица, Благоевград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extLst>
                  <a:ext uri="{0D108BD9-81ED-4DB2-BD59-A6C34878D82A}">
                    <a16:rowId xmlns:a16="http://schemas.microsoft.com/office/drawing/2014/main" val="3223320820"/>
                  </a:ext>
                </a:extLst>
              </a:tr>
              <a:tr h="484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SECAP / SEAP (Енергетско и климатско дејствување)</a:t>
                      </a:r>
                      <a:r>
                        <a:rPr lang="mk-MK" sz="1200" b="0" kern="100">
                          <a:effectLst/>
                        </a:rPr>
                        <a:t>: </a:t>
                      </a:r>
                      <a:r>
                        <a:rPr lang="en-US" sz="1200" b="0" kern="100">
                          <a:effectLst/>
                        </a:rPr>
                        <a:t>Го интегрира: енергетското планирање</a:t>
                      </a:r>
                      <a:r>
                        <a:rPr lang="mk-MK" sz="1200" b="0" kern="100">
                          <a:effectLst/>
                        </a:rPr>
                        <a:t>, </a:t>
                      </a:r>
                      <a:r>
                        <a:rPr lang="en-US" sz="1200" b="0" kern="100">
                          <a:effectLst/>
                        </a:rPr>
                        <a:t>климатските ризици</a:t>
                      </a:r>
                      <a:r>
                        <a:rPr lang="mk-MK" sz="1200" b="0" kern="100">
                          <a:effectLst/>
                        </a:rPr>
                        <a:t>, </a:t>
                      </a:r>
                      <a:r>
                        <a:rPr lang="en-US" sz="1200" b="0" kern="100">
                          <a:effectLst/>
                        </a:rPr>
                        <a:t>урбани интервенции</a:t>
                      </a:r>
                      <a:r>
                        <a:rPr lang="mk-MK" sz="1200" b="0" kern="100">
                          <a:effectLst/>
                        </a:rPr>
                        <a:t>, </a:t>
                      </a:r>
                      <a:r>
                        <a:rPr lang="en-US" sz="1200" b="0" kern="100">
                          <a:effectLst/>
                        </a:rPr>
                        <a:t>инфраструктурни мерки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SECAP – Делчево, Кочани, Виница, Свети Николе</a:t>
                      </a:r>
                      <a:br>
                        <a:rPr lang="en-US" sz="1200" b="0" kern="100">
                          <a:effectLst/>
                        </a:rPr>
                      </a:br>
                      <a:r>
                        <a:rPr lang="en-US" sz="1200" b="0" kern="100">
                          <a:effectLst/>
                        </a:rPr>
                        <a:t>SECAP – Бургас, Варна</a:t>
                      </a:r>
                      <a:br>
                        <a:rPr lang="en-US" sz="1200" b="0" kern="100">
                          <a:effectLst/>
                        </a:rPr>
                      </a:b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extLst>
                  <a:ext uri="{0D108BD9-81ED-4DB2-BD59-A6C34878D82A}">
                    <a16:rowId xmlns:a16="http://schemas.microsoft.com/office/drawing/2014/main" val="1421827685"/>
                  </a:ext>
                </a:extLst>
              </a:tr>
              <a:tr h="484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Integrated Urban Development Plan (IUDP) кој ги обединува: урбана мобилност</a:t>
                      </a:r>
                      <a:r>
                        <a:rPr lang="mk-MK" sz="1200" b="0" kern="100">
                          <a:effectLst/>
                        </a:rPr>
                        <a:t>, </a:t>
                      </a:r>
                      <a:r>
                        <a:rPr lang="en-US" sz="1200" b="0" kern="100">
                          <a:effectLst/>
                        </a:rPr>
                        <a:t>јавни простори</a:t>
                      </a:r>
                      <a:r>
                        <a:rPr lang="mk-MK" sz="1200" b="0" kern="100">
                          <a:effectLst/>
                        </a:rPr>
                        <a:t>, </a:t>
                      </a:r>
                      <a:r>
                        <a:rPr lang="en-US" sz="1200" b="0" kern="100">
                          <a:effectLst/>
                        </a:rPr>
                        <a:t>отпадни води</a:t>
                      </a:r>
                      <a:r>
                        <a:rPr lang="mk-MK" sz="1200" b="0" kern="100">
                          <a:effectLst/>
                        </a:rPr>
                        <a:t>, </a:t>
                      </a:r>
                      <a:r>
                        <a:rPr lang="en-US" sz="1200" b="0" kern="100">
                          <a:effectLst/>
                        </a:rPr>
                        <a:t>енергетска ефикасност на јавни згради</a:t>
                      </a:r>
                      <a:r>
                        <a:rPr lang="mk-MK" sz="1200" b="0" kern="100">
                          <a:effectLst/>
                        </a:rPr>
                        <a:t>, </a:t>
                      </a:r>
                      <a:r>
                        <a:rPr lang="en-US" sz="1200" b="0" kern="100">
                          <a:effectLst/>
                        </a:rPr>
                        <a:t>дигитални решенија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Пловдив, Варна, Стара Загора имаат IUDP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extLst>
                  <a:ext uri="{0D108BD9-81ED-4DB2-BD59-A6C34878D82A}">
                    <a16:rowId xmlns:a16="http://schemas.microsoft.com/office/drawing/2014/main" val="40758429"/>
                  </a:ext>
                </a:extLst>
              </a:tr>
              <a:tr h="3620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Стратегии за интегриран територијален развој (ИТР) – Македонија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сите 8 плански региони имаат ИТР – </a:t>
                      </a:r>
                      <a:r>
                        <a:rPr lang="mk-MK" sz="1200" b="0" kern="100">
                          <a:effectLst/>
                        </a:rPr>
                        <a:t>и</a:t>
                      </a:r>
                      <a:r>
                        <a:rPr lang="en-US" sz="1200" b="0" kern="100">
                          <a:effectLst/>
                        </a:rPr>
                        <a:t>нтегрирано планирање на регионално ниво</a:t>
                      </a:r>
                      <a:r>
                        <a:rPr lang="mk-MK" sz="1200" b="0" kern="100">
                          <a:effectLst/>
                        </a:rPr>
                        <a:t> о</a:t>
                      </a:r>
                      <a:r>
                        <a:rPr lang="en-US" sz="1200" b="0" kern="100">
                          <a:effectLst/>
                        </a:rPr>
                        <a:t>д 2022/2023 г. 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extLst>
                  <a:ext uri="{0D108BD9-81ED-4DB2-BD59-A6C34878D82A}">
                    <a16:rowId xmlns:a16="http://schemas.microsoft.com/office/drawing/2014/main" val="2150803109"/>
                  </a:ext>
                </a:extLst>
              </a:tr>
              <a:tr h="3620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Планови за управување со речни сливови</a:t>
                      </a:r>
                      <a:r>
                        <a:rPr lang="mk-MK" sz="1200" b="0" kern="100">
                          <a:effectLst/>
                        </a:rPr>
                        <a:t>: </a:t>
                      </a:r>
                      <a:r>
                        <a:rPr lang="en-US" sz="1200" b="0" kern="100">
                          <a:effectLst/>
                        </a:rPr>
                        <a:t>Комбинираат: води + отпадни води + екологија + инфраструктура.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План за управување со води на Сливот на Брегалница.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extLst>
                  <a:ext uri="{0D108BD9-81ED-4DB2-BD59-A6C34878D82A}">
                    <a16:rowId xmlns:a16="http://schemas.microsoft.com/office/drawing/2014/main" val="1071275859"/>
                  </a:ext>
                </a:extLst>
              </a:tr>
              <a:tr h="3620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План за управување со отпад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Секоја општина и регион има документ кој ја интегрира инфраструктурата со урбаното планирање (регионални центри, рециклирање).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extLst>
                  <a:ext uri="{0D108BD9-81ED-4DB2-BD59-A6C34878D82A}">
                    <a16:rowId xmlns:a16="http://schemas.microsoft.com/office/drawing/2014/main" val="4273820185"/>
                  </a:ext>
                </a:extLst>
              </a:tr>
              <a:tr h="484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Планови за водовод и канализација / мастер планови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МАПАС за водовод и канализација – Делчево, Кочани, Берово;</a:t>
                      </a:r>
                      <a:br>
                        <a:rPr lang="en-US" sz="1200" b="0" kern="100">
                          <a:effectLst/>
                        </a:rPr>
                      </a:br>
                      <a:r>
                        <a:rPr lang="en-US" sz="1200" b="0" kern="100">
                          <a:effectLst/>
                        </a:rPr>
                        <a:t>Бугарија – национален „WSS Strategy 2020–2030“.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extLst>
                  <a:ext uri="{0D108BD9-81ED-4DB2-BD59-A6C34878D82A}">
                    <a16:rowId xmlns:a16="http://schemas.microsoft.com/office/drawing/2014/main" val="3215553508"/>
                  </a:ext>
                </a:extLst>
              </a:tr>
              <a:tr h="2391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Планови за енергетска трансформација на градови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Бугарија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extLst>
                  <a:ext uri="{0D108BD9-81ED-4DB2-BD59-A6C34878D82A}">
                    <a16:rowId xmlns:a16="http://schemas.microsoft.com/office/drawing/2014/main" val="1231878987"/>
                  </a:ext>
                </a:extLst>
              </a:tr>
              <a:tr h="1162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>
                          <a:effectLst/>
                        </a:rPr>
                        <a:t>Регионални планови за води</a:t>
                      </a:r>
                      <a:endParaRPr lang="en-US" sz="12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kern="100" dirty="0" err="1">
                          <a:effectLst/>
                        </a:rPr>
                        <a:t>Бугарија</a:t>
                      </a:r>
                      <a:endParaRPr lang="en-US" sz="12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096" marR="48096" marT="0" marB="0"/>
                </a:tc>
                <a:extLst>
                  <a:ext uri="{0D108BD9-81ED-4DB2-BD59-A6C34878D82A}">
                    <a16:rowId xmlns:a16="http://schemas.microsoft.com/office/drawing/2014/main" val="1984090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03088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mk-MK" noProof="0" dirty="0"/>
              <a:t>Ви благодариме за вниманието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734F0-2DDD-AF70-F13D-F9E4C192941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25265" y="2676525"/>
            <a:ext cx="4841895" cy="359747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mk-MK" noProof="0" dirty="0"/>
              <a:t>Маја Марковска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/>
              <a:t>Александра К. Сачкарска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>
                <a:hlinkClick r:id="rId3"/>
              </a:rPr>
              <a:t>maja@mkm.mk</a:t>
            </a:r>
            <a:r>
              <a:rPr lang="mk-MK" noProof="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>
                <a:hlinkClick r:id="rId4"/>
              </a:rPr>
              <a:t>aleksandra.s@mkm.mk</a:t>
            </a:r>
            <a:r>
              <a:rPr lang="mk-MK" noProof="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>
                <a:hlinkClick r:id="rId5"/>
              </a:rPr>
              <a:t>info@mkm.mk</a:t>
            </a:r>
            <a:endParaRPr lang="mk-MK" noProof="0" dirty="0"/>
          </a:p>
          <a:p>
            <a:pPr marL="0" indent="0">
              <a:lnSpc>
                <a:spcPct val="100000"/>
              </a:lnSpc>
              <a:buNone/>
            </a:pPr>
            <a:r>
              <a:rPr lang="mk-MK" noProof="0" dirty="0">
                <a:hlinkClick r:id="rId6"/>
              </a:rPr>
              <a:t>www.milieukontakt.mk</a:t>
            </a:r>
            <a:r>
              <a:rPr lang="mk-MK" noProof="0" dirty="0"/>
              <a:t> </a:t>
            </a:r>
          </a:p>
        </p:txBody>
      </p:sp>
      <p:pic>
        <p:nvPicPr>
          <p:cNvPr id="5" name="Picture 4" descr="A green bird with blue text&#10;&#10;AI-generated content may be incorrect.">
            <a:extLst>
              <a:ext uri="{FF2B5EF4-FFF2-40B4-BE49-F238E27FC236}">
                <a16:creationId xmlns:a16="http://schemas.microsoft.com/office/drawing/2014/main" id="{C43299CB-EFA6-E0F7-3217-AAFD980F74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23" y="3364777"/>
            <a:ext cx="5746750" cy="22209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LuzSans-Book"/>
        <a:ea typeface=""/>
        <a:cs typeface=""/>
      </a:majorFont>
      <a:minorFont>
        <a:latin typeface="LuzSans-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78853419_Win32_SL_V5" id="{958D2C9E-948D-4354-BF9D-DF8AE3C2B240}" vid="{22D4A967-05D2-4D72-8594-54CFF34148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1309</TotalTime>
  <Words>4164</Words>
  <Application>Microsoft Office PowerPoint</Application>
  <PresentationFormat>Widescreen</PresentationFormat>
  <Paragraphs>565</Paragraphs>
  <Slides>48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MS Mincho</vt:lpstr>
      <vt:lpstr>Aptos</vt:lpstr>
      <vt:lpstr>Arial</vt:lpstr>
      <vt:lpstr>Calibri</vt:lpstr>
      <vt:lpstr>LuzSans-Book</vt:lpstr>
      <vt:lpstr>Times New Roman</vt:lpstr>
      <vt:lpstr>Wingdings</vt:lpstr>
      <vt:lpstr>Custom</vt:lpstr>
      <vt:lpstr>МОДУЛ 4 – Зелена транзиција  </vt:lpstr>
      <vt:lpstr>Дневен ред – 03.12.2025</vt:lpstr>
      <vt:lpstr>ВОВЕД</vt:lpstr>
      <vt:lpstr>Цел на обуката? </vt:lpstr>
      <vt:lpstr>PowerPoint Presentation</vt:lpstr>
      <vt:lpstr>Што е зелена транзиција Green Transition?</vt:lpstr>
      <vt:lpstr>Клучни сегменти на зелената транзиција</vt:lpstr>
      <vt:lpstr>PowerPoint Presentation</vt:lpstr>
      <vt:lpstr>Цел на зелената транзиција</vt:lpstr>
      <vt:lpstr>Зошто е важна зелената транзиција? </vt:lpstr>
      <vt:lpstr>Што е Зелен Договор на ЕУ –EU Green Deal?</vt:lpstr>
      <vt:lpstr>Цел на Зелениот договор на ЕУ</vt:lpstr>
      <vt:lpstr>Клучни сегменти на зелениот договор</vt:lpstr>
      <vt:lpstr>Зошто е важен Зелениот Договор на ЕУ? </vt:lpstr>
      <vt:lpstr>Столбови на Зелениот договор</vt:lpstr>
      <vt:lpstr>НАЦИОНАЛНИ СТРАТЕГИИ (Северна Македонија)</vt:lpstr>
      <vt:lpstr>ЛОКАЛНИ СТРАТЕГИИ (Северна Македонија)</vt:lpstr>
      <vt:lpstr>ВЕЖБА</vt:lpstr>
      <vt:lpstr>PowerPoint Presentation</vt:lpstr>
      <vt:lpstr>Изградба на одржливи урбани системи</vt:lpstr>
      <vt:lpstr>Изградба на одржливи урбани системи</vt:lpstr>
      <vt:lpstr>Урбана градина Бостание, Скопје</vt:lpstr>
      <vt:lpstr>Зелена инфраструктура — трансформирaње на неупотребувани урбани простори во зелени, функционални, еколошки вредни зони. Еко-животен стил — граѓаните добиваат можност да одгледуваат храна/билки близу својот дом, што ја намалува зависноста од увоз и транспорт, ја градат заедницата и ја подобруваат урбаната психологија. Ефективно управување со ресурси — автоматско наводнување, користење на локални ресурси, минимална урбана експанзија. Поддршка за циркуларна/одржлива економија и живот — локална храна, заедничка употреба на просторот, намалување на еколошкиот отпечаток. Урбани климатски придобивки— зеленилото помага за распределба на топлината, намалување на урбаниот топлотен остров, побезбедна и поздравa животна средина.</vt:lpstr>
      <vt:lpstr>Borisova Gradina</vt:lpstr>
      <vt:lpstr>Устойчива мобилност в гр. Пловдив</vt:lpstr>
      <vt:lpstr>Green Horseshoe, Загреб</vt:lpstr>
      <vt:lpstr>private / semi-public courtyards</vt:lpstr>
      <vt:lpstr>Што покажуваат овие примери и што може да научиме</vt:lpstr>
      <vt:lpstr>Управување со води и отпадни води</vt:lpstr>
      <vt:lpstr>Управување со води и отпадни води</vt:lpstr>
      <vt:lpstr>PowerPoint Presentation</vt:lpstr>
      <vt:lpstr>PowerPoint Presentation</vt:lpstr>
      <vt:lpstr>ВЕЖБА - Идентификација на зелени урбани решенија и презентација на примери од општините каде доаѓаат</vt:lpstr>
      <vt:lpstr>PowerPoint Presentation</vt:lpstr>
      <vt:lpstr>PowerPoint Presentation</vt:lpstr>
      <vt:lpstr>Што е SECAP и која е неговата цел?</vt:lpstr>
      <vt:lpstr>Скопски регион</vt:lpstr>
      <vt:lpstr>Југоисточен регион</vt:lpstr>
      <vt:lpstr>Пелагониски регион</vt:lpstr>
      <vt:lpstr>Полошки регион</vt:lpstr>
      <vt:lpstr>Североисточен регион</vt:lpstr>
      <vt:lpstr>Југозападен регион</vt:lpstr>
      <vt:lpstr>Вардарски регион</vt:lpstr>
      <vt:lpstr>Источен регион</vt:lpstr>
      <vt:lpstr>Што претставува интегрирано планирање?</vt:lpstr>
      <vt:lpstr>Зошто е важно интегрираното планирање?</vt:lpstr>
      <vt:lpstr>Примери за документи за интегрирано планирање</vt:lpstr>
      <vt:lpstr>Ви благодариме за вниманието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maja markovska</dc:creator>
  <cp:lastModifiedBy>Aleksandra Shackarska</cp:lastModifiedBy>
  <cp:revision>10</cp:revision>
  <dcterms:created xsi:type="dcterms:W3CDTF">2025-10-28T13:35:35Z</dcterms:created>
  <dcterms:modified xsi:type="dcterms:W3CDTF">2025-12-03T12:02:21Z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